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40"/>
  </p:notesMasterIdLst>
  <p:sldIdLst>
    <p:sldId id="256" r:id="rId2"/>
    <p:sldId id="259" r:id="rId3"/>
    <p:sldId id="1640" r:id="rId4"/>
    <p:sldId id="1627" r:id="rId5"/>
    <p:sldId id="1628" r:id="rId6"/>
    <p:sldId id="1629" r:id="rId7"/>
    <p:sldId id="1630" r:id="rId8"/>
    <p:sldId id="1641" r:id="rId9"/>
    <p:sldId id="1631" r:id="rId10"/>
    <p:sldId id="1632" r:id="rId11"/>
    <p:sldId id="1642" r:id="rId12"/>
    <p:sldId id="1649" r:id="rId13"/>
    <p:sldId id="1633" r:id="rId14"/>
    <p:sldId id="1648" r:id="rId15"/>
    <p:sldId id="1634" r:id="rId16"/>
    <p:sldId id="1646" r:id="rId17"/>
    <p:sldId id="1643" r:id="rId18"/>
    <p:sldId id="1647" r:id="rId19"/>
    <p:sldId id="1650" r:id="rId20"/>
    <p:sldId id="1652" r:id="rId21"/>
    <p:sldId id="1651" r:id="rId22"/>
    <p:sldId id="1653" r:id="rId23"/>
    <p:sldId id="1661" r:id="rId24"/>
    <p:sldId id="1658" r:id="rId25"/>
    <p:sldId id="1663" r:id="rId26"/>
    <p:sldId id="1662" r:id="rId27"/>
    <p:sldId id="1659" r:id="rId28"/>
    <p:sldId id="1660" r:id="rId29"/>
    <p:sldId id="1636" r:id="rId30"/>
    <p:sldId id="1655" r:id="rId31"/>
    <p:sldId id="1664" r:id="rId32"/>
    <p:sldId id="1665" r:id="rId33"/>
    <p:sldId id="1666" r:id="rId34"/>
    <p:sldId id="1656" r:id="rId35"/>
    <p:sldId id="1644" r:id="rId36"/>
    <p:sldId id="1637" r:id="rId37"/>
    <p:sldId id="1645" r:id="rId38"/>
    <p:sldId id="1639" r:id="rId39"/>
  </p:sldIdLst>
  <p:sldSz cx="13546138" cy="7620000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4171" userDrawn="1">
          <p15:clr>
            <a:srgbClr val="A4A3A4"/>
          </p15:clr>
        </p15:guide>
        <p15:guide id="3" pos="4699" userDrawn="1">
          <p15:clr>
            <a:srgbClr val="A4A3A4"/>
          </p15:clr>
        </p15:guide>
        <p15:guide id="4" pos="8299" userDrawn="1">
          <p15:clr>
            <a:srgbClr val="A4A3A4"/>
          </p15:clr>
        </p15:guide>
        <p15:guide id="5" orient="horz" pos="1152" userDrawn="1">
          <p15:clr>
            <a:srgbClr val="A4A3A4"/>
          </p15:clr>
        </p15:guide>
        <p15:guide id="7" orient="horz" pos="288" userDrawn="1">
          <p15:clr>
            <a:srgbClr val="A4A3A4"/>
          </p15:clr>
        </p15:guide>
        <p15:guide id="8" orient="horz" pos="864" userDrawn="1">
          <p15:clr>
            <a:srgbClr val="A4A3A4"/>
          </p15:clr>
        </p15:guide>
        <p15:guide id="9" orient="horz" pos="960" userDrawn="1">
          <p15:clr>
            <a:srgbClr val="A4A3A4"/>
          </p15:clr>
        </p15:guide>
        <p15:guide id="10" pos="235" userDrawn="1">
          <p15:clr>
            <a:srgbClr val="A4A3A4"/>
          </p15:clr>
        </p15:guide>
        <p15:guide id="11" pos="7867" userDrawn="1">
          <p15:clr>
            <a:srgbClr val="A4A3A4"/>
          </p15:clr>
        </p15:guide>
        <p15:guide id="12" orient="horz" pos="528" userDrawn="1">
          <p15:clr>
            <a:srgbClr val="A4A3A4"/>
          </p15:clr>
        </p15:guide>
        <p15:guide id="13" pos="61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286FB1-6322-A38E-9BE2-2E5B40067AF3}" name="권예지" initials="권" userId="권예지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02060"/>
    <a:srgbClr val="21005D"/>
    <a:srgbClr val="DAE3F3"/>
    <a:srgbClr val="FFD966"/>
    <a:srgbClr val="EFEBE7"/>
    <a:srgbClr val="DBE4F4"/>
    <a:srgbClr val="5A2B81"/>
    <a:srgbClr val="3D00A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1" autoAdjust="0"/>
    <p:restoredTop sz="91849" autoAdjust="0"/>
  </p:normalViewPr>
  <p:slideViewPr>
    <p:cSldViewPr>
      <p:cViewPr varScale="1">
        <p:scale>
          <a:sx n="95" d="100"/>
          <a:sy n="95" d="100"/>
        </p:scale>
        <p:origin x="192" y="496"/>
      </p:cViewPr>
      <p:guideLst>
        <p:guide orient="horz" pos="2352"/>
        <p:guide pos="4171"/>
        <p:guide pos="4699"/>
        <p:guide pos="8299"/>
        <p:guide orient="horz" pos="1152"/>
        <p:guide orient="horz" pos="288"/>
        <p:guide orient="horz" pos="864"/>
        <p:guide orient="horz" pos="960"/>
        <p:guide pos="235"/>
        <p:guide pos="7867"/>
        <p:guide orient="horz" pos="528"/>
        <p:guide pos="619"/>
      </p:guideLst>
    </p:cSldViewPr>
  </p:slideViewPr>
  <p:outlineViewPr>
    <p:cViewPr>
      <p:scale>
        <a:sx n="33" d="100"/>
        <a:sy n="33" d="100"/>
      </p:scale>
      <p:origin x="0" y="-1812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5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101" cy="356684"/>
          </a:xfrm>
          <a:prstGeom prst="rect">
            <a:avLst/>
          </a:prstGeom>
        </p:spPr>
        <p:txBody>
          <a:bodyPr vert="horz" lIns="86566" tIns="43283" rIns="86566" bIns="43283"/>
          <a:lstStyle>
            <a:lvl1pPr algn="l">
              <a:defRPr sz="11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994" y="0"/>
            <a:ext cx="4433581" cy="356684"/>
          </a:xfrm>
          <a:prstGeom prst="rect">
            <a:avLst/>
          </a:prstGeom>
        </p:spPr>
        <p:txBody>
          <a:bodyPr vert="horz" lIns="86566" tIns="43283" rIns="86566" bIns="43283"/>
          <a:lstStyle>
            <a:lvl1pPr algn="r">
              <a:defRPr sz="1100"/>
            </a:lvl1pPr>
          </a:lstStyle>
          <a:p>
            <a:pPr lvl="0">
              <a:defRPr/>
            </a:pPr>
            <a:fld id="{6300AFC8-D993-4764-9A21-AF2D355B174B}" type="datetime1">
              <a:rPr lang="ko-KR" altLang="en-US"/>
              <a:t>2024. 10. 2.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566" tIns="43283" rIns="86566" bIns="43283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4069" y="3418831"/>
            <a:ext cx="8186475" cy="2797225"/>
          </a:xfrm>
          <a:prstGeom prst="rect">
            <a:avLst/>
          </a:prstGeom>
        </p:spPr>
        <p:txBody>
          <a:bodyPr vert="horz" lIns="86566" tIns="43283" rIns="86566" bIns="43283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381"/>
            <a:ext cx="4435101" cy="356683"/>
          </a:xfrm>
          <a:prstGeom prst="rect">
            <a:avLst/>
          </a:prstGeom>
        </p:spPr>
        <p:txBody>
          <a:bodyPr vert="horz" lIns="86566" tIns="43283" rIns="86566" bIns="43283" anchor="b"/>
          <a:lstStyle>
            <a:lvl1pPr algn="l">
              <a:defRPr sz="11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994" y="6747381"/>
            <a:ext cx="4433581" cy="356683"/>
          </a:xfrm>
          <a:prstGeom prst="rect">
            <a:avLst/>
          </a:prstGeom>
        </p:spPr>
        <p:txBody>
          <a:bodyPr vert="horz" lIns="86566" tIns="43283" rIns="86566" bIns="43283" anchor="b"/>
          <a:lstStyle>
            <a:lvl1pPr algn="r">
              <a:defRPr sz="1100"/>
            </a:lvl1pPr>
          </a:lstStyle>
          <a:p>
            <a:pPr lvl="0">
              <a:defRPr/>
            </a:pPr>
            <a:fld id="{301300D9-5578-4DE4-94EE-C4BF77381458}" type="slidenum">
              <a:rPr lang="ko-KR" altLang="en-US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911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28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732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35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83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2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36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107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333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30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658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45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5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009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153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28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94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3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963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758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415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900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1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252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11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689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482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65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365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313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884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765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18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01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956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763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51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29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01300D9-5578-4DE4-94EE-C4BF7738145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267" y="1247070"/>
            <a:ext cx="10159604" cy="2652889"/>
          </a:xfrm>
        </p:spPr>
        <p:txBody>
          <a:bodyPr anchor="b"/>
          <a:lstStyle>
            <a:lvl1pPr algn="ctr">
              <a:defRPr sz="6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3267" y="4002264"/>
            <a:ext cx="10159604" cy="1839736"/>
          </a:xfrm>
        </p:spPr>
        <p:txBody>
          <a:bodyPr/>
          <a:lstStyle>
            <a:lvl1pPr marL="0" indent="0" algn="ctr">
              <a:buNone/>
              <a:defRPr sz="2667"/>
            </a:lvl1pPr>
            <a:lvl2pPr marL="507995" indent="0" algn="ctr">
              <a:buNone/>
              <a:defRPr sz="2222"/>
            </a:lvl2pPr>
            <a:lvl3pPr marL="1015990" indent="0" algn="ctr">
              <a:buNone/>
              <a:defRPr sz="2000"/>
            </a:lvl3pPr>
            <a:lvl4pPr marL="1523985" indent="0" algn="ctr">
              <a:buNone/>
              <a:defRPr sz="1778"/>
            </a:lvl4pPr>
            <a:lvl5pPr marL="2031980" indent="0" algn="ctr">
              <a:buNone/>
              <a:defRPr sz="1778"/>
            </a:lvl5pPr>
            <a:lvl6pPr marL="2539975" indent="0" algn="ctr">
              <a:buNone/>
              <a:defRPr sz="1778"/>
            </a:lvl6pPr>
            <a:lvl7pPr marL="3047970" indent="0" algn="ctr">
              <a:buNone/>
              <a:defRPr sz="1778"/>
            </a:lvl7pPr>
            <a:lvl8pPr marL="3555964" indent="0" algn="ctr">
              <a:buNone/>
              <a:defRPr sz="1778"/>
            </a:lvl8pPr>
            <a:lvl9pPr marL="4063959" indent="0" algn="ctr">
              <a:buNone/>
              <a:defRPr sz="177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5283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7048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93955" y="405694"/>
            <a:ext cx="2920886" cy="64575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297" y="405694"/>
            <a:ext cx="8593331" cy="64575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726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017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6208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A2FC37-3C02-470F-A1B7-9AE449BAFB29}"/>
              </a:ext>
            </a:extLst>
          </p:cNvPr>
          <p:cNvSpPr txBox="1"/>
          <p:nvPr userDrawn="1"/>
        </p:nvSpPr>
        <p:spPr>
          <a:xfrm>
            <a:off x="371952" y="365443"/>
            <a:ext cx="8534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사업 목적 및 배경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FC65-4CA4-4B44-BF94-99974B227F28}"/>
              </a:ext>
            </a:extLst>
          </p:cNvPr>
          <p:cNvSpPr txBox="1"/>
          <p:nvPr userDrawn="1"/>
        </p:nvSpPr>
        <p:spPr>
          <a:xfrm>
            <a:off x="11026138" y="347662"/>
            <a:ext cx="2520000" cy="43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endParaRPr lang="en-US" altLang="ko-KR" sz="2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object 38">
            <a:extLst>
              <a:ext uri="{FF2B5EF4-FFF2-40B4-BE49-F238E27FC236}">
                <a16:creationId xmlns:a16="http://schemas.microsoft.com/office/drawing/2014/main" id="{82CB15D1-FA80-478C-9391-BCED3160887F}"/>
              </a:ext>
            </a:extLst>
          </p:cNvPr>
          <p:cNvGrpSpPr/>
          <p:nvPr userDrawn="1"/>
        </p:nvGrpSpPr>
        <p:grpSpPr>
          <a:xfrm>
            <a:off x="753269" y="1091071"/>
            <a:ext cx="76200" cy="461010"/>
            <a:chOff x="416356" y="1102779"/>
            <a:chExt cx="44450" cy="461009"/>
          </a:xfrm>
        </p:grpSpPr>
        <p:sp>
          <p:nvSpPr>
            <p:cNvPr id="15" name="object 39">
              <a:extLst>
                <a:ext uri="{FF2B5EF4-FFF2-40B4-BE49-F238E27FC236}">
                  <a16:creationId xmlns:a16="http://schemas.microsoft.com/office/drawing/2014/main" id="{05D48C6D-47AA-4A75-BEA8-EA50EB84F396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/>
            </a:p>
          </p:txBody>
        </p:sp>
        <p:sp>
          <p:nvSpPr>
            <p:cNvPr id="18" name="object 40">
              <a:extLst>
                <a:ext uri="{FF2B5EF4-FFF2-40B4-BE49-F238E27FC236}">
                  <a16:creationId xmlns:a16="http://schemas.microsoft.com/office/drawing/2014/main" id="{49F5D654-ECD3-493F-94ED-A083DA5EA159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/>
            </a:p>
          </p:txBody>
        </p:sp>
      </p:grpSp>
      <p:sp>
        <p:nvSpPr>
          <p:cNvPr id="19" name="object 42">
            <a:extLst>
              <a:ext uri="{FF2B5EF4-FFF2-40B4-BE49-F238E27FC236}">
                <a16:creationId xmlns:a16="http://schemas.microsoft.com/office/drawing/2014/main" id="{AF9884E9-2515-4BE1-8C9F-A7DAD5826D89}"/>
              </a:ext>
            </a:extLst>
          </p:cNvPr>
          <p:cNvSpPr txBox="1"/>
          <p:nvPr userDrawn="1"/>
        </p:nvSpPr>
        <p:spPr>
          <a:xfrm>
            <a:off x="905668" y="1165441"/>
            <a:ext cx="5148122" cy="320040"/>
          </a:xfrm>
          <a:prstGeom prst="rect">
            <a:avLst/>
          </a:prstGeom>
        </p:spPr>
        <p:txBody>
          <a:bodyPr vert="horz" wrap="square" lIns="0" tIns="12704" rIns="0" bIns="0">
            <a:spAutoFit/>
          </a:bodyPr>
          <a:lstStyle/>
          <a:p>
            <a:pPr marL="12700" lvl="0">
              <a:spcBef>
                <a:spcPts val="100"/>
              </a:spcBef>
              <a:defRPr/>
            </a:pPr>
            <a:endParaRPr lang="ko-KR" altLang="en-US" sz="2000" b="1" spc="-17" dirty="0">
              <a:latin typeface="KoPubWorld돋움체_Pro Medium"/>
              <a:ea typeface="KoPubWorld돋움체_Pro Medium"/>
              <a:cs typeface="KoPubWorld돋움체 Medium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83E5CA25-36CD-438F-ABB7-84CFE3DD5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582" y="1205053"/>
            <a:ext cx="5715000" cy="1415772"/>
          </a:xfrm>
        </p:spPr>
        <p:txBody>
          <a:bodyPr/>
          <a:lstStyle>
            <a:lvl1pPr>
              <a:defRPr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500589FB-AA77-4370-87F2-4889B36A12AE}"/>
              </a:ext>
            </a:extLst>
          </p:cNvPr>
          <p:cNvSpPr/>
          <p:nvPr userDrawn="1"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FEC2CB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바닥글 개체 틀 7">
            <a:extLst>
              <a:ext uri="{FF2B5EF4-FFF2-40B4-BE49-F238E27FC236}">
                <a16:creationId xmlns:a16="http://schemas.microsoft.com/office/drawing/2014/main" id="{A6BD78CE-1EDB-4F7E-8471-3AB92375A57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8756863" y="7222445"/>
            <a:ext cx="4334764" cy="215444"/>
          </a:xfrm>
        </p:spPr>
        <p:txBody>
          <a:bodyPr/>
          <a:lstStyle/>
          <a:p>
            <a:pPr lvl="0" algn="r">
              <a:defRPr/>
            </a:pPr>
            <a:endParaRPr lang="ko-KR" altLang="en-US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211" y="116847"/>
            <a:ext cx="13417716" cy="446148"/>
          </a:xfrm>
        </p:spPr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함초롬돋움"/>
                <a:cs typeface="함초롬돋움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D8BD707-D9CF-40AE-B4C6-C98DA3205C09}" type="datetime1">
              <a:rPr lang="en-US" smtClean="0"/>
              <a:t>10/2/24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ko-KR" altLang="en-US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436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2705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242" y="1899709"/>
            <a:ext cx="11683544" cy="3169708"/>
          </a:xfrm>
        </p:spPr>
        <p:txBody>
          <a:bodyPr anchor="b"/>
          <a:lstStyle>
            <a:lvl1pPr>
              <a:defRPr sz="6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242" y="5099404"/>
            <a:ext cx="11683544" cy="1666874"/>
          </a:xfrm>
        </p:spPr>
        <p:txBody>
          <a:bodyPr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507995" indent="0">
              <a:buNone/>
              <a:defRPr sz="2222">
                <a:solidFill>
                  <a:schemeClr val="tx1">
                    <a:tint val="75000"/>
                  </a:schemeClr>
                </a:solidFill>
              </a:defRPr>
            </a:lvl2pPr>
            <a:lvl3pPr marL="10159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52398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4pPr>
            <a:lvl5pPr marL="203198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5pPr>
            <a:lvl6pPr marL="253997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6pPr>
            <a:lvl7pPr marL="304797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7pPr>
            <a:lvl8pPr marL="3555964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8pPr>
            <a:lvl9pPr marL="4063959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03692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1297" y="2028472"/>
            <a:ext cx="5757109" cy="48348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732" y="2028472"/>
            <a:ext cx="5757109" cy="48348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52640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1" y="405695"/>
            <a:ext cx="11683544" cy="14728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62" y="1867959"/>
            <a:ext cx="5730651" cy="915458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062" y="2783417"/>
            <a:ext cx="5730651" cy="40939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7732" y="1867959"/>
            <a:ext cx="5758873" cy="915458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7732" y="2783417"/>
            <a:ext cx="5758873" cy="40939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9152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0426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86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2" y="508000"/>
            <a:ext cx="4368982" cy="1778000"/>
          </a:xfrm>
        </p:spPr>
        <p:txBody>
          <a:bodyPr anchor="b"/>
          <a:lstStyle>
            <a:lvl1pPr>
              <a:defRPr sz="35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8873" y="1097139"/>
            <a:ext cx="6857732" cy="5415139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3062" y="2286000"/>
            <a:ext cx="4368982" cy="4235098"/>
          </a:xfrm>
        </p:spPr>
        <p:txBody>
          <a:bodyPr/>
          <a:lstStyle>
            <a:lvl1pPr marL="0" indent="0">
              <a:buNone/>
              <a:defRPr sz="1778"/>
            </a:lvl1pPr>
            <a:lvl2pPr marL="507995" indent="0">
              <a:buNone/>
              <a:defRPr sz="1556"/>
            </a:lvl2pPr>
            <a:lvl3pPr marL="1015990" indent="0">
              <a:buNone/>
              <a:defRPr sz="1333"/>
            </a:lvl3pPr>
            <a:lvl4pPr marL="1523985" indent="0">
              <a:buNone/>
              <a:defRPr sz="1111"/>
            </a:lvl4pPr>
            <a:lvl5pPr marL="2031980" indent="0">
              <a:buNone/>
              <a:defRPr sz="1111"/>
            </a:lvl5pPr>
            <a:lvl6pPr marL="2539975" indent="0">
              <a:buNone/>
              <a:defRPr sz="1111"/>
            </a:lvl6pPr>
            <a:lvl7pPr marL="3047970" indent="0">
              <a:buNone/>
              <a:defRPr sz="1111"/>
            </a:lvl7pPr>
            <a:lvl8pPr marL="3555964" indent="0">
              <a:buNone/>
              <a:defRPr sz="1111"/>
            </a:lvl8pPr>
            <a:lvl9pPr marL="4063959" indent="0">
              <a:buNone/>
              <a:defRPr sz="111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46758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62" y="508000"/>
            <a:ext cx="4368982" cy="1778000"/>
          </a:xfrm>
        </p:spPr>
        <p:txBody>
          <a:bodyPr anchor="b"/>
          <a:lstStyle>
            <a:lvl1pPr>
              <a:defRPr sz="35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58873" y="1097139"/>
            <a:ext cx="6857732" cy="5415139"/>
          </a:xfrm>
        </p:spPr>
        <p:txBody>
          <a:bodyPr anchor="t"/>
          <a:lstStyle>
            <a:lvl1pPr marL="0" indent="0">
              <a:buNone/>
              <a:defRPr sz="3556"/>
            </a:lvl1pPr>
            <a:lvl2pPr marL="507995" indent="0">
              <a:buNone/>
              <a:defRPr sz="3111"/>
            </a:lvl2pPr>
            <a:lvl3pPr marL="1015990" indent="0">
              <a:buNone/>
              <a:defRPr sz="2667"/>
            </a:lvl3pPr>
            <a:lvl4pPr marL="1523985" indent="0">
              <a:buNone/>
              <a:defRPr sz="2222"/>
            </a:lvl4pPr>
            <a:lvl5pPr marL="2031980" indent="0">
              <a:buNone/>
              <a:defRPr sz="2222"/>
            </a:lvl5pPr>
            <a:lvl6pPr marL="2539975" indent="0">
              <a:buNone/>
              <a:defRPr sz="2222"/>
            </a:lvl6pPr>
            <a:lvl7pPr marL="3047970" indent="0">
              <a:buNone/>
              <a:defRPr sz="2222"/>
            </a:lvl7pPr>
            <a:lvl8pPr marL="3555964" indent="0">
              <a:buNone/>
              <a:defRPr sz="2222"/>
            </a:lvl8pPr>
            <a:lvl9pPr marL="4063959" indent="0">
              <a:buNone/>
              <a:defRPr sz="2222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3062" y="2286000"/>
            <a:ext cx="4368982" cy="4235098"/>
          </a:xfrm>
        </p:spPr>
        <p:txBody>
          <a:bodyPr/>
          <a:lstStyle>
            <a:lvl1pPr marL="0" indent="0">
              <a:buNone/>
              <a:defRPr sz="1778"/>
            </a:lvl1pPr>
            <a:lvl2pPr marL="507995" indent="0">
              <a:buNone/>
              <a:defRPr sz="1556"/>
            </a:lvl2pPr>
            <a:lvl3pPr marL="1015990" indent="0">
              <a:buNone/>
              <a:defRPr sz="1333"/>
            </a:lvl3pPr>
            <a:lvl4pPr marL="1523985" indent="0">
              <a:buNone/>
              <a:defRPr sz="1111"/>
            </a:lvl4pPr>
            <a:lvl5pPr marL="2031980" indent="0">
              <a:buNone/>
              <a:defRPr sz="1111"/>
            </a:lvl5pPr>
            <a:lvl6pPr marL="2539975" indent="0">
              <a:buNone/>
              <a:defRPr sz="1111"/>
            </a:lvl6pPr>
            <a:lvl7pPr marL="3047970" indent="0">
              <a:buNone/>
              <a:defRPr sz="1111"/>
            </a:lvl7pPr>
            <a:lvl8pPr marL="3555964" indent="0">
              <a:buNone/>
              <a:defRPr sz="1111"/>
            </a:lvl8pPr>
            <a:lvl9pPr marL="4063959" indent="0">
              <a:buNone/>
              <a:defRPr sz="111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729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1297" y="405695"/>
            <a:ext cx="11683544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297" y="2028472"/>
            <a:ext cx="11683544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1297" y="7062612"/>
            <a:ext cx="3047881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7158" y="7062612"/>
            <a:ext cx="4571822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66960" y="7062612"/>
            <a:ext cx="3047881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86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651" r:id="rId14"/>
    <p:sldLayoutId id="2147483652" r:id="rId15"/>
    <p:sldLayoutId id="2147483719" r:id="rId16"/>
  </p:sldLayoutIdLst>
  <p:hf hdr="0" ftr="0" dt="0"/>
  <p:txStyles>
    <p:titleStyle>
      <a:lvl1pPr algn="l" defTabSz="1015990" rtl="0" eaLnBrk="1" latinLnBrk="1" hangingPunct="1">
        <a:lnSpc>
          <a:spcPct val="90000"/>
        </a:lnSpc>
        <a:spcBef>
          <a:spcPct val="0"/>
        </a:spcBef>
        <a:buNone/>
        <a:defRPr sz="48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7" indent="-253997" algn="l" defTabSz="1015990" rtl="0" eaLnBrk="1" latinLnBrk="1" hangingPunct="1">
        <a:lnSpc>
          <a:spcPct val="90000"/>
        </a:lnSpc>
        <a:spcBef>
          <a:spcPts val="1111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1pPr>
      <a:lvl2pPr marL="761992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269987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3pPr>
      <a:lvl4pPr marL="1777982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77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972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1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10469" y="1381289"/>
            <a:ext cx="1084754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60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60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조 최종 발표</a:t>
            </a:r>
            <a:endParaRPr lang="ko-KR" altLang="en-US" sz="6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AAFE4DEA-6789-4ED3-B570-039739B57587}"/>
              </a:ext>
            </a:extLst>
          </p:cNvPr>
          <p:cNvSpPr/>
          <p:nvPr/>
        </p:nvSpPr>
        <p:spPr>
          <a:xfrm>
            <a:off x="1503500" y="2838400"/>
            <a:ext cx="10515600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65558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1D84AA-CAA7-FECA-A88A-E690C005BB7F}"/>
              </a:ext>
            </a:extLst>
          </p:cNvPr>
          <p:cNvSpPr/>
          <p:nvPr/>
        </p:nvSpPr>
        <p:spPr>
          <a:xfrm>
            <a:off x="1210469" y="5638547"/>
            <a:ext cx="108475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4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김지연</a:t>
            </a:r>
            <a:r>
              <a:rPr lang="en-US" altLang="ko-KR" sz="24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,</a:t>
            </a:r>
            <a:r>
              <a:rPr lang="ko-KR" altLang="en-US" sz="24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 정윤희</a:t>
            </a:r>
            <a:r>
              <a:rPr lang="en-US" altLang="ko-KR" sz="24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,</a:t>
            </a:r>
            <a:r>
              <a:rPr lang="ko-KR" altLang="en-US" sz="24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 조수진</a:t>
            </a:r>
            <a:endParaRPr lang="ko-KR" altLang="en-US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CECC29-252C-9141-7404-8EC57ACE05AE}"/>
              </a:ext>
            </a:extLst>
          </p:cNvPr>
          <p:cNvSpPr/>
          <p:nvPr/>
        </p:nvSpPr>
        <p:spPr>
          <a:xfrm>
            <a:off x="1210469" y="2896597"/>
            <a:ext cx="1084754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Brazilian E-Commerce Public Dataset by </a:t>
            </a:r>
            <a:r>
              <a:rPr lang="en-US" altLang="ko-KR" sz="280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Olist</a:t>
            </a:r>
            <a:endParaRPr lang="ko-KR" altLang="en-US" sz="280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58119" y="7189000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데이터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전처리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과정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전처리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과정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7AA0E3-3EA2-99DF-60FC-A35C72B0F926}"/>
              </a:ext>
            </a:extLst>
          </p:cNvPr>
          <p:cNvSpPr/>
          <p:nvPr/>
        </p:nvSpPr>
        <p:spPr>
          <a:xfrm>
            <a:off x="652577" y="2699593"/>
            <a:ext cx="6075981" cy="1821796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일부 컬럼에서 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결측치가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존재하는 데이터를 처리함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특히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business_segment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lead_type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lead_behaviour_profile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business_type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과 같은 컬럼에서 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결측된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값들은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'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unknown'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처리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payment_sum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와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payment_count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컬럼에서는 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결측된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값을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0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처리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b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이는 셀러가 아직 매출을 발생시키지 않은 경우로 간주하여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0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으로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설정함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5AD00B-D063-D0AA-7A3B-7DC9A1FB0C29}"/>
              </a:ext>
            </a:extLst>
          </p:cNvPr>
          <p:cNvSpPr/>
          <p:nvPr/>
        </p:nvSpPr>
        <p:spPr>
          <a:xfrm>
            <a:off x="1251309" y="2267593"/>
            <a:ext cx="4864856" cy="432000"/>
          </a:xfrm>
          <a:prstGeom prst="rect">
            <a:avLst/>
          </a:prstGeom>
          <a:solidFill>
            <a:srgbClr val="DEEBF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 처리</a:t>
            </a:r>
            <a:endParaRPr kumimoji="0" lang="ko-KR" altLang="en-US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F5A275-3022-FF76-7C1F-9B023D13FCC8}"/>
              </a:ext>
            </a:extLst>
          </p:cNvPr>
          <p:cNvSpPr/>
          <p:nvPr/>
        </p:nvSpPr>
        <p:spPr>
          <a:xfrm>
            <a:off x="6876691" y="2699593"/>
            <a:ext cx="6075981" cy="1821796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기간의 경우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first_contact_date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와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won_date</a:t>
            </a:r>
            <a:r>
              <a:rPr lang="ko-KR" altLang="en-US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기준으로 계산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b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이때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기간이 음수인 데이터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first_contact_date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won_date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보다 늦은 경우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는 잘못된 데이터로 판단하여 제외함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여러 성향을 동시에 가지고 있는 리드들은 분석에서 제외함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가령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과 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wolf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성향이 함께 나타난 고객은 분석에 혼란을 줄 수 있으므로 이러한 복합 성향 데이터를 제외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기간별 데이터 분할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F53C4D-C386-CBF0-D177-FCF31DAE62AE}"/>
              </a:ext>
            </a:extLst>
          </p:cNvPr>
          <p:cNvSpPr/>
          <p:nvPr/>
        </p:nvSpPr>
        <p:spPr>
          <a:xfrm>
            <a:off x="7482253" y="2263559"/>
            <a:ext cx="4864856" cy="432000"/>
          </a:xfrm>
          <a:prstGeom prst="rect">
            <a:avLst/>
          </a:prstGeom>
          <a:solidFill>
            <a:srgbClr val="DEEBF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데이터 필터링 및 변환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A938D1-BD4C-131C-566D-D5EF0D834774}"/>
              </a:ext>
            </a:extLst>
          </p:cNvPr>
          <p:cNvSpPr/>
          <p:nvPr/>
        </p:nvSpPr>
        <p:spPr>
          <a:xfrm>
            <a:off x="645747" y="5081250"/>
            <a:ext cx="6075981" cy="1821796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데이터는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일부터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일까지의 기간을 대상으로 하였으며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분석의 편의성을 위해 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분기별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데이터를 구분함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marL="171450" marR="0" lvl="0" indent="-17145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구체적으로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(7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), 4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(10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12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), 2018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(1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), 2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(4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데이터를 나누어 분석을 진행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  <a:endParaRPr kumimoji="0" lang="ko-KR" altLang="en-US" sz="1200" u="non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B5A4C9-7418-EE40-3F88-12839D66D582}"/>
              </a:ext>
            </a:extLst>
          </p:cNvPr>
          <p:cNvSpPr/>
          <p:nvPr/>
        </p:nvSpPr>
        <p:spPr>
          <a:xfrm>
            <a:off x="1251309" y="4658804"/>
            <a:ext cx="4864856" cy="432000"/>
          </a:xfrm>
          <a:prstGeom prst="rect">
            <a:avLst/>
          </a:prstGeom>
          <a:solidFill>
            <a:srgbClr val="DEEBF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기간별 데이터 분할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0F7E65-BD9A-56CF-9687-E18FB646D2B4}"/>
              </a:ext>
            </a:extLst>
          </p:cNvPr>
          <p:cNvSpPr/>
          <p:nvPr/>
        </p:nvSpPr>
        <p:spPr>
          <a:xfrm>
            <a:off x="6869861" y="5081249"/>
            <a:ext cx="6075981" cy="1820557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셀러의 전환율과 상품 판매 전환율을 측정하기 위해 각 셀러의 판매 상태와 매출 데이터를 통합하여 셀러 계약 전환율과 상품 판매 전환율을 계산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이를 위해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seller_id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lead_id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ore-KR" sz="1200" dirty="0" err="1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payment_sum</a:t>
            </a:r>
            <a:r>
              <a:rPr lang="en" altLang="ko-Kore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등을 활용하여 셀러의 활동 상태를 정의하고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그에 따른 전환율을 도출함</a:t>
            </a:r>
            <a:r>
              <a:rPr lang="en-US" altLang="ko-KR" sz="1200" dirty="0">
                <a:solidFill>
                  <a:schemeClr val="tx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B567A1-9CBD-8EBB-85B3-EFCAEF222DC5}"/>
              </a:ext>
            </a:extLst>
          </p:cNvPr>
          <p:cNvSpPr/>
          <p:nvPr/>
        </p:nvSpPr>
        <p:spPr>
          <a:xfrm>
            <a:off x="7482253" y="4635470"/>
            <a:ext cx="4864856" cy="432000"/>
          </a:xfrm>
          <a:prstGeom prst="rect">
            <a:avLst/>
          </a:prstGeom>
          <a:solidFill>
            <a:srgbClr val="DEEBF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변수 생성 및 처리</a:t>
            </a:r>
          </a:p>
        </p:txBody>
      </p:sp>
      <p:sp>
        <p:nvSpPr>
          <p:cNvPr id="29" name="바닥글 개체 틀 7">
            <a:extLst>
              <a:ext uri="{FF2B5EF4-FFF2-40B4-BE49-F238E27FC236}">
                <a16:creationId xmlns:a16="http://schemas.microsoft.com/office/drawing/2014/main" id="{058A77B0-4541-16F1-4CF1-8192C4034A4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1628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9390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64892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III.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분석 내용 </a:t>
            </a:r>
            <a:r>
              <a:rPr lang="en-US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– </a:t>
            </a: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KPI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분석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669" y="2426017"/>
            <a:ext cx="8001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en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Seller 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계약 </a:t>
            </a:r>
            <a:r>
              <a:rPr lang="ko-KR" altLang="en-US" sz="2800" dirty="0" err="1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전환율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 분석</a:t>
            </a:r>
          </a:p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상품 판매 </a:t>
            </a:r>
            <a:r>
              <a:rPr lang="en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Seller </a:t>
            </a:r>
            <a:r>
              <a:rPr lang="ko-KR" altLang="en-US" sz="2800" dirty="0" err="1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전환율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 분석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93193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계약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전환율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분석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EDA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966409" y="2364470"/>
            <a:ext cx="5806659" cy="1674130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AF04DACB-4719-9A37-6C27-3E9CAC9C1A41}"/>
              </a:ext>
            </a:extLst>
          </p:cNvPr>
          <p:cNvSpPr/>
          <p:nvPr/>
        </p:nvSpPr>
        <p:spPr>
          <a:xfrm>
            <a:off x="966410" y="4267200"/>
            <a:ext cx="5806658" cy="2414566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3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BD7AA18-CF20-4C23-D6AB-98E0DC83F9B3}"/>
              </a:ext>
            </a:extLst>
          </p:cNvPr>
          <p:cNvSpPr txBox="1"/>
          <p:nvPr/>
        </p:nvSpPr>
        <p:spPr>
          <a:xfrm>
            <a:off x="1319247" y="2474415"/>
            <a:ext cx="4645821" cy="145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en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</a:t>
            </a:r>
            <a:r>
              <a:rPr lang="ko-KR" altLang="en-US" sz="1200" b="1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분석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= (</a:t>
            </a:r>
            <a:r>
              <a:rPr lang="en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수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/ </a:t>
            </a:r>
            <a:r>
              <a:rPr lang="en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 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수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 * 100%</a:t>
            </a:r>
          </a:p>
          <a:p>
            <a:pPr latinLnBrk="1">
              <a:lnSpc>
                <a:spcPct val="150000"/>
              </a:lnSpc>
              <a:defRPr/>
            </a:pPr>
            <a:endParaRPr kumimoji="0" lang="en-US" altLang="ko-KR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  <a:p>
            <a:pPr latinLnBrk="1">
              <a:lnSpc>
                <a:spcPct val="150000"/>
              </a:lnSpc>
              <a:defRPr/>
            </a:pP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unknown</a:t>
            </a:r>
            <a:r>
              <a:rPr kumimoji="0" lang="ko-KR" altLang="en-US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으로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 처리 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: '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business_segment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', '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lead_type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',</a:t>
            </a:r>
          </a:p>
          <a:p>
            <a:pPr latinLnBrk="1">
              <a:lnSpc>
                <a:spcPct val="150000"/>
              </a:lnSpc>
              <a:defRPr/>
            </a:pP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lead_behaviour_profile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',  ‘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business_type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', 'origin’</a:t>
            </a:r>
          </a:p>
          <a:p>
            <a:pPr latinLnBrk="1">
              <a:lnSpc>
                <a:spcPct val="150000"/>
              </a:lnSpc>
              <a:defRPr/>
            </a:pP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0</a:t>
            </a:r>
            <a:r>
              <a:rPr kumimoji="0" lang="ko-KR" altLang="en-US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으로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 처리 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: '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payment_sum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', '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payment_count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’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43FE3640-F7B7-7951-B779-B9EEE1510D1E}"/>
              </a:ext>
            </a:extLst>
          </p:cNvPr>
          <p:cNvSpPr txBox="1"/>
          <p:nvPr/>
        </p:nvSpPr>
        <p:spPr>
          <a:xfrm>
            <a:off x="1319247" y="4468762"/>
            <a:ext cx="6656116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(1,2,3) / 2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(4,5,6) / 3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(7,8,9) / 4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(10,11,12)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데이터 수집 기간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2017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 2018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- 2017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 9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- 2017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10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 12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- 2018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 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- 2018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 6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- 2018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분기 데이터는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6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일까지만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있으므로 데이터 분석 불가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C88CE-0DD1-2A42-70EA-00D47392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05" y="3144969"/>
            <a:ext cx="5865922" cy="2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28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전체기간 </a:t>
            </a: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전환율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분석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1DE4E7E-0ABE-1413-8704-E6055E2D70F5}"/>
              </a:ext>
            </a:extLst>
          </p:cNvPr>
          <p:cNvSpPr/>
          <p:nvPr/>
        </p:nvSpPr>
        <p:spPr>
          <a:xfrm>
            <a:off x="12870233" y="4739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15">
            <a:extLst>
              <a:ext uri="{FF2B5EF4-FFF2-40B4-BE49-F238E27FC236}">
                <a16:creationId xmlns:a16="http://schemas.microsoft.com/office/drawing/2014/main" id="{4F1E411F-9E2C-6352-F1D2-C3473D6C3DF0}"/>
              </a:ext>
            </a:extLst>
          </p:cNvPr>
          <p:cNvSpPr/>
          <p:nvPr/>
        </p:nvSpPr>
        <p:spPr>
          <a:xfrm>
            <a:off x="12236561" y="454891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B46DFBFE-D3ED-6AC3-398A-021E8F562F0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CB443-BC4A-D2E0-581F-D16E1AF4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69" y="1449313"/>
            <a:ext cx="4927600" cy="4572000"/>
          </a:xfrm>
          <a:prstGeom prst="rect">
            <a:avLst/>
          </a:prstGeom>
        </p:spPr>
      </p:pic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DDE0C55-E469-297D-9DB2-CF145BA5B2DE}"/>
              </a:ext>
            </a:extLst>
          </p:cNvPr>
          <p:cNvSpPr txBox="1"/>
          <p:nvPr/>
        </p:nvSpPr>
        <p:spPr>
          <a:xfrm>
            <a:off x="3791818" y="6238747"/>
            <a:ext cx="665611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전체 기간</a:t>
            </a:r>
            <a:r>
              <a:rPr lang="en-US" altLang="ko-KR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(2017.06~2018.05) </a:t>
            </a: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내의 </a:t>
            </a:r>
            <a:r>
              <a:rPr lang="en" altLang="ko-KR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전환율은 약 </a:t>
            </a:r>
            <a:r>
              <a:rPr lang="en-US" altLang="ko-KR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10.5%</a:t>
            </a: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임</a:t>
            </a:r>
            <a:endParaRPr kumimoji="0" lang="ko-KR" altLang="en-US" sz="16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DE455-7151-6FC6-1B76-C962E1F0086B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계약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전환율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4596814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전체기간 </a:t>
            </a: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전환율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분석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1DE4E7E-0ABE-1413-8704-E6055E2D70F5}"/>
              </a:ext>
            </a:extLst>
          </p:cNvPr>
          <p:cNvSpPr/>
          <p:nvPr/>
        </p:nvSpPr>
        <p:spPr>
          <a:xfrm>
            <a:off x="12870233" y="4739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15">
            <a:extLst>
              <a:ext uri="{FF2B5EF4-FFF2-40B4-BE49-F238E27FC236}">
                <a16:creationId xmlns:a16="http://schemas.microsoft.com/office/drawing/2014/main" id="{4F1E411F-9E2C-6352-F1D2-C3473D6C3DF0}"/>
              </a:ext>
            </a:extLst>
          </p:cNvPr>
          <p:cNvSpPr/>
          <p:nvPr/>
        </p:nvSpPr>
        <p:spPr>
          <a:xfrm>
            <a:off x="12236561" y="454891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B46DFBFE-D3ED-6AC3-398A-021E8F562F0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FFA83-B160-DFE3-CA2B-69C084E9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48" y="2066945"/>
            <a:ext cx="4324116" cy="2611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E43C5-3380-CFCB-D99D-AD5BE695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425" y="2084959"/>
            <a:ext cx="4500223" cy="2575660"/>
          </a:xfrm>
          <a:prstGeom prst="rect">
            <a:avLst/>
          </a:prstGeom>
        </p:spPr>
      </p:pic>
      <p:sp>
        <p:nvSpPr>
          <p:cNvPr id="7" name="직사각형 18">
            <a:extLst>
              <a:ext uri="{FF2B5EF4-FFF2-40B4-BE49-F238E27FC236}">
                <a16:creationId xmlns:a16="http://schemas.microsoft.com/office/drawing/2014/main" id="{C0BC8F2A-4B02-F035-258D-15E25CD9E72E}"/>
              </a:ext>
            </a:extLst>
          </p:cNvPr>
          <p:cNvSpPr/>
          <p:nvPr/>
        </p:nvSpPr>
        <p:spPr>
          <a:xfrm>
            <a:off x="772684" y="4778193"/>
            <a:ext cx="12097550" cy="2007293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 latinLnBrk="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ko-KR" altLang="en-US" sz="1200" kern="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DDE0C55-E469-297D-9DB2-CF145BA5B2DE}"/>
              </a:ext>
            </a:extLst>
          </p:cNvPr>
          <p:cNvSpPr txBox="1"/>
          <p:nvPr/>
        </p:nvSpPr>
        <p:spPr>
          <a:xfrm>
            <a:off x="842841" y="4904678"/>
            <a:ext cx="11930613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315913" indent="-173038" latinLnBrk="1"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시간이 지날수록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Conversion Rate)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향상됨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특히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**2018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전환율이 크게 상승함</a:t>
            </a:r>
          </a:p>
          <a:p>
            <a:pPr marL="0" indent="0" latinLnBrk="1"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전환율이 전달에 비해 두 배 이상 증가한 것으로 보아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플랫폼이 적극적인 마케팅 캠페인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프로모션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신규 기능 도입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가격 정책 변화 등의 외부 요인이 있었을 가능성이 큼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</a:t>
            </a:r>
          </a:p>
          <a:p>
            <a:pPr marL="315913" indent="-173038" latinLnBrk="1"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연락처를 남긴 횟수가 제일 높았고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전환율도 높음</a:t>
            </a:r>
          </a:p>
          <a:p>
            <a:pPr marL="0" indent="0" latinLnBrk="1"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전반적으로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사이트의 관심도가 높아진 건데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이는 매출 데이터셋 추이를 살펴볼 필요가 있음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marL="0" indent="0" latinLnBrk="1"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</a:p>
          <a:p>
            <a:pPr marL="315913" indent="-173038" latinLnBrk="1"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전환율이 약간 하락</a:t>
            </a:r>
          </a:p>
          <a:p>
            <a:pPr marL="0" indent="0" latinLnBrk="1"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고객 유입이 감소했거나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판매자 전환에 걸림돌이 있었던 문제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예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서비스 불만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경쟁 플랫폼 등장 등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인한 영향이 있을 수 있음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고객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을 지속적으로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유입시키고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판매자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전환시키기 위한 추가적인 전략이 필요해 보임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11BE2-160A-9126-13DB-EAD5BA917755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계약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전환율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9950678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2EB95F-FA5E-A1C1-AC51-2A9F6A1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20" y="1819846"/>
            <a:ext cx="6248400" cy="4064000"/>
          </a:xfrm>
          <a:prstGeom prst="rect">
            <a:avLst/>
          </a:prstGeom>
        </p:spPr>
      </p:pic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전환율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분석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전체기간 </a:t>
            </a:r>
            <a:r>
              <a:rPr lang="ko-KR" altLang="en-US" sz="2000" dirty="0" err="1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전환율</a:t>
            </a: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분석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4C5BC214-5DEC-1AAF-3131-E3371B0B31EA}"/>
              </a:ext>
            </a:extLst>
          </p:cNvPr>
          <p:cNvSpPr txBox="1"/>
          <p:nvPr/>
        </p:nvSpPr>
        <p:spPr>
          <a:xfrm>
            <a:off x="3791818" y="6096000"/>
            <a:ext cx="665611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전체 기간</a:t>
            </a:r>
            <a:r>
              <a:rPr lang="en-US" altLang="ko-KR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(2017.06~2018.05) </a:t>
            </a:r>
            <a:r>
              <a:rPr lang="ko-KR" altLang="en-US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내의 상품 판매 전환율은 약 </a:t>
            </a:r>
            <a:r>
              <a:rPr lang="en-US" altLang="ko-KR" sz="1600" b="1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45.1%</a:t>
            </a:r>
            <a:endParaRPr kumimoji="0" lang="ko-KR" altLang="en-US" sz="16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407274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전환율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분석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BC4497E-6CC0-487C-9D36-A2100E212DF1}"/>
              </a:ext>
            </a:extLst>
          </p:cNvPr>
          <p:cNvSpPr/>
          <p:nvPr/>
        </p:nvSpPr>
        <p:spPr>
          <a:xfrm>
            <a:off x="709780" y="2503450"/>
            <a:ext cx="5209288" cy="1691750"/>
          </a:xfrm>
          <a:prstGeom prst="rect">
            <a:avLst/>
          </a:prstGeom>
          <a:solidFill>
            <a:srgbClr val="DAE3F3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 sz="1400" b="1" dirty="0">
              <a:solidFill>
                <a:srgbClr val="00206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6E1D59-404A-9CE6-B6DB-659FDC97B429}"/>
              </a:ext>
            </a:extLst>
          </p:cNvPr>
          <p:cNvSpPr/>
          <p:nvPr/>
        </p:nvSpPr>
        <p:spPr>
          <a:xfrm>
            <a:off x="709779" y="4375131"/>
            <a:ext cx="5209287" cy="2225464"/>
          </a:xfrm>
          <a:prstGeom prst="rect">
            <a:avLst/>
          </a:prstGeom>
          <a:solidFill>
            <a:srgbClr val="DAE3F3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 sz="1400" b="1" dirty="0">
              <a:solidFill>
                <a:srgbClr val="00206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월별 </a:t>
            </a: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전환율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분석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1DE4E7E-0ABE-1413-8704-E6055E2D70F5}"/>
              </a:ext>
            </a:extLst>
          </p:cNvPr>
          <p:cNvSpPr/>
          <p:nvPr/>
        </p:nvSpPr>
        <p:spPr>
          <a:xfrm>
            <a:off x="12870233" y="4739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15">
            <a:extLst>
              <a:ext uri="{FF2B5EF4-FFF2-40B4-BE49-F238E27FC236}">
                <a16:creationId xmlns:a16="http://schemas.microsoft.com/office/drawing/2014/main" id="{4F1E411F-9E2C-6352-F1D2-C3473D6C3DF0}"/>
              </a:ext>
            </a:extLst>
          </p:cNvPr>
          <p:cNvSpPr/>
          <p:nvPr/>
        </p:nvSpPr>
        <p:spPr>
          <a:xfrm>
            <a:off x="12236561" y="454891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B46DFBFE-D3ED-6AC3-398A-021E8F562F0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9BE86B-A23C-427B-95E0-62D09699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23" y="2482241"/>
            <a:ext cx="7363146" cy="4051271"/>
          </a:xfrm>
          <a:prstGeom prst="rect">
            <a:avLst/>
          </a:prstGeom>
        </p:spPr>
      </p:pic>
      <p:sp>
        <p:nvSpPr>
          <p:cNvPr id="5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14CC1B56-AFD9-EED5-2190-D1C464E9F712}"/>
              </a:ext>
            </a:extLst>
          </p:cNvPr>
          <p:cNvSpPr txBox="1"/>
          <p:nvPr/>
        </p:nvSpPr>
        <p:spPr>
          <a:xfrm>
            <a:off x="960626" y="2612924"/>
            <a:ext cx="4781316" cy="145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약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50%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전환율을 기록한 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17%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하락하여 약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33%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상품 판매 전환율을 보이고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9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월에는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0%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기록함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그러나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월부터 전환율이 서서히 회복되면서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다시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50%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에 가까운 수치로 증가함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CE6D9A14-B5C4-23C6-FE27-4565C014218F}"/>
              </a:ext>
            </a:extLst>
          </p:cNvPr>
          <p:cNvSpPr txBox="1"/>
          <p:nvPr/>
        </p:nvSpPr>
        <p:spPr>
          <a:xfrm>
            <a:off x="960626" y="4483744"/>
            <a:ext cx="4781316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이후로는 대체로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40%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이상의 상품 판매 전환율을 기록하며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비교적 안정적인 추세를 보임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~9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월의 하락 원인과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월의 회복 요인을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 중점적으로 분석할 필요가 있음</a:t>
            </a:r>
          </a:p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또한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이후 상품 판매 전환율이 안정적으로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 유지되었던 원인 파악을 위해 세부적으로 분석할 필요가 있음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78752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99357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III.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분석 내용 </a:t>
            </a:r>
            <a:r>
              <a:rPr lang="en-US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–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 </a:t>
            </a:r>
            <a:r>
              <a:rPr lang="ko-KR" altLang="en-US" sz="4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마케팅・영업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 전략 제안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669" y="2426017"/>
            <a:ext cx="9525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어떤 특성을 가진 </a:t>
            </a:r>
            <a:r>
              <a:rPr lang="en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Lead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가 </a:t>
            </a:r>
            <a:r>
              <a:rPr lang="en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Seller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로 전환이 되는가</a:t>
            </a:r>
          </a:p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상품 판매 </a:t>
            </a:r>
            <a:r>
              <a:rPr lang="en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Seller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는 어떤 특징을 가지고 있는가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0072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2B8BE6-E579-BA97-E591-DF6961DA514C}"/>
              </a:ext>
            </a:extLst>
          </p:cNvPr>
          <p:cNvSpPr/>
          <p:nvPr/>
        </p:nvSpPr>
        <p:spPr>
          <a:xfrm>
            <a:off x="9604407" y="2792292"/>
            <a:ext cx="2886617" cy="32806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리드 행동 유형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cat, eagle, shark, wolf)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1055114" y="2913647"/>
            <a:ext cx="5358718" cy="3032946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2D18A-2094-86D8-3988-60BE2992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825" y="2720529"/>
            <a:ext cx="2508250" cy="3493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8692C3-49A2-9B69-343C-4418971A7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90"/>
          <a:stretch/>
        </p:blipFill>
        <p:spPr>
          <a:xfrm>
            <a:off x="9664827" y="2957610"/>
            <a:ext cx="2743956" cy="2892270"/>
          </a:xfrm>
          <a:prstGeom prst="rect">
            <a:avLst/>
          </a:prstGeom>
        </p:spPr>
      </p:pic>
      <p:sp>
        <p:nvSpPr>
          <p:cNvPr id="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5912AF6A-3197-2E39-6695-CCB67A715B66}"/>
              </a:ext>
            </a:extLst>
          </p:cNvPr>
          <p:cNvSpPr txBox="1"/>
          <p:nvPr/>
        </p:nvSpPr>
        <p:spPr>
          <a:xfrm>
            <a:off x="1304652" y="3149002"/>
            <a:ext cx="4781316" cy="256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lead_behaviour_profile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(cat, wolf, shark, eagle)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기간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first_contact_date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~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won_date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일수로 계산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결측치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처리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기간이 음수인 데이터를 제외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first_contact_date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won_date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여러 가지의 성향을 함께 가지고 있는 고객은 제외하였음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(16/842)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⇒ cat, wolf/ eagle, cat / eagle, wolf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등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...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⇒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상반되는 성향들이 묶였다고 생각이 들기도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했어서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count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계산해보니 아래와 같았으며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묶인 성향은 제거함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CF7B7-C0F9-2084-910C-31E727016062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</p:spTree>
    <p:extLst>
      <p:ext uri="{BB962C8B-B14F-4D97-AF65-F5344CB8AC3E}">
        <p14:creationId xmlns:p14="http://schemas.microsoft.com/office/powerpoint/2010/main" val="26019085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리드 행동 유형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cat, eagle, shark, wolf)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5381E5-EBEF-F78C-516B-AA6AC610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9" y="2256916"/>
            <a:ext cx="5956300" cy="4127500"/>
          </a:xfrm>
          <a:prstGeom prst="rect">
            <a:avLst/>
          </a:prstGeom>
        </p:spPr>
      </p:pic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7028265" y="2484412"/>
            <a:ext cx="5612204" cy="3463388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F3F4E-BE2C-D0E8-A9E0-A87EF369EB56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sp>
        <p:nvSpPr>
          <p:cNvPr id="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5912AF6A-3197-2E39-6695-CCB67A715B66}"/>
              </a:ext>
            </a:extLst>
          </p:cNvPr>
          <p:cNvSpPr txBox="1"/>
          <p:nvPr/>
        </p:nvSpPr>
        <p:spPr>
          <a:xfrm>
            <a:off x="7261576" y="2910104"/>
            <a:ext cx="5145581" cy="256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성향의 고객이 가장 많음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cat&gt;eagle&gt;wolf&gt;shark)</a:t>
            </a:r>
          </a:p>
          <a:p>
            <a:pPr latinLnBrk="1">
              <a:lnSpc>
                <a:spcPct val="150000"/>
              </a:lnSpc>
              <a:defRPr/>
            </a:pPr>
            <a:endParaRPr lang="en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DISC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성향과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연관지어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고려할 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‘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은 신뢰성이 높고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결정을 빠르게 하는 성향이고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‘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eagle’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또한 사교성이 높은 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그러나 ‘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eagle’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은 세부사항에 대한 주의를 기울이는 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재미나게도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평균을 확인해 보았을 때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eagle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보다 ‘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 입점을 결정하는 데에 시간이 오래 걸림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‘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eagle’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사교성이 높은 점을 영업사원들이 이용했을 수도 있겠다는 가정으로 추후 분석이 가능할 것으로 기대됨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7257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289374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Contents</a:t>
            </a:r>
            <a:endParaRPr lang="ko-KR" altLang="en-US" sz="4400" dirty="0">
              <a:latin typeface="210 OmniGothic 050" panose="02020603020101020101" pitchFamily="18" charset="-127"/>
              <a:ea typeface="210 OmniGothic 050" panose="02020603020101020101" pitchFamily="18" charset="-127"/>
              <a:cs typeface="KoPubWorld돋움체 Bol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9669" y="2426017"/>
            <a:ext cx="800100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분석배경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romanU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데이터 소개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romanU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분석 내용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romanU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프로젝트 요약 및 결론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romanU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/>
              </a:rPr>
              <a:t>한계점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73">
            <a:extLst>
              <a:ext uri="{FF2B5EF4-FFF2-40B4-BE49-F238E27FC236}">
                <a16:creationId xmlns:a16="http://schemas.microsoft.com/office/drawing/2014/main" id="{017E8F7D-B2B6-97D9-A72C-DE246A3090D0}"/>
              </a:ext>
            </a:extLst>
          </p:cNvPr>
          <p:cNvSpPr/>
          <p:nvPr/>
        </p:nvSpPr>
        <p:spPr>
          <a:xfrm>
            <a:off x="7014759" y="2786151"/>
            <a:ext cx="5612204" cy="3463388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리드 타입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offline, online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등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9143BA-F7E3-D7AB-933A-0EE2AC6E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4" y="2504895"/>
            <a:ext cx="6286500" cy="4025900"/>
          </a:xfrm>
          <a:prstGeom prst="rect">
            <a:avLst/>
          </a:prstGeom>
        </p:spPr>
      </p:pic>
      <p:sp>
        <p:nvSpPr>
          <p:cNvPr id="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5912AF6A-3197-2E39-6695-CCB67A715B66}"/>
              </a:ext>
            </a:extLst>
          </p:cNvPr>
          <p:cNvSpPr txBox="1"/>
          <p:nvPr/>
        </p:nvSpPr>
        <p:spPr>
          <a:xfrm>
            <a:off x="7313313" y="3236727"/>
            <a:ext cx="5015694" cy="256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타입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online_big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online_medium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online_small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online_beginner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online_top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offline, industry, other 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총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online_medium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타입의 고객이 전체 전환 고객의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39.7%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차지함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따라서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online_medium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타입의 고객을 대상으로 영업을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했을시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고객 전환율이 상승할 것으로 판단됨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→ 추가적으로 각각의 타입 변수가 어떤 것을 의미하는지 조사가 필요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BEB11-6DDA-0812-1715-9B1AB7DE8DF1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</p:spTree>
    <p:extLst>
      <p:ext uri="{BB962C8B-B14F-4D97-AF65-F5344CB8AC3E}">
        <p14:creationId xmlns:p14="http://schemas.microsoft.com/office/powerpoint/2010/main" val="360574858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24C24D8C-56A0-6609-1898-C1055EE16576}"/>
              </a:ext>
            </a:extLst>
          </p:cNvPr>
          <p:cNvSpPr/>
          <p:nvPr/>
        </p:nvSpPr>
        <p:spPr>
          <a:xfrm>
            <a:off x="7294110" y="5493831"/>
            <a:ext cx="5880076" cy="1364169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비즈니스 타입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seller, manufacturer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등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370711" y="5493831"/>
            <a:ext cx="6402357" cy="1364169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5912AF6A-3197-2E39-6695-CCB67A715B66}"/>
              </a:ext>
            </a:extLst>
          </p:cNvPr>
          <p:cNvSpPr txBox="1"/>
          <p:nvPr/>
        </p:nvSpPr>
        <p:spPr>
          <a:xfrm>
            <a:off x="481040" y="5604559"/>
            <a:ext cx="6292029" cy="11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비즈니스 타입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reseller, manufacturer, other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reseller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비즈니스 타입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(39.7%)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manufacturer(15.1%)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보다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배 이상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전환됨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비즈니스 타입이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reseller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인 고객에게 영업을 한다면 고객 전환율이 상승할 것으로 판단됨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이에 비즈니스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타입별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전환 고객 수를 행동 유형별로 분류함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94F54A18-D0E1-F9C1-5381-DBE5B6E55184}"/>
              </a:ext>
            </a:extLst>
          </p:cNvPr>
          <p:cNvSpPr txBox="1"/>
          <p:nvPr/>
        </p:nvSpPr>
        <p:spPr>
          <a:xfrm>
            <a:off x="7628224" y="5715000"/>
            <a:ext cx="5211847" cy="346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모든 비즈니스 타입에서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행동 유형을 가진 고객이 가장 많음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26350-CC86-1F57-BAF0-64D9698C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77" y="2180557"/>
            <a:ext cx="4897392" cy="3171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EE6010-96F0-456C-7426-6E221FAE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024" y="2165504"/>
            <a:ext cx="4927499" cy="3201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238F4B-FB2D-41E1-D119-8615C1D7ABC3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</p:spTree>
    <p:extLst>
      <p:ext uri="{BB962C8B-B14F-4D97-AF65-F5344CB8AC3E}">
        <p14:creationId xmlns:p14="http://schemas.microsoft.com/office/powerpoint/2010/main" val="29297985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유입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organic_search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등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6764336" y="2743200"/>
            <a:ext cx="5952331" cy="3321000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5912AF6A-3197-2E39-6695-CCB67A715B66}"/>
              </a:ext>
            </a:extLst>
          </p:cNvPr>
          <p:cNvSpPr txBox="1"/>
          <p:nvPr/>
        </p:nvSpPr>
        <p:spPr>
          <a:xfrm>
            <a:off x="6888267" y="3415833"/>
            <a:ext cx="5704468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유입 경로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social,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direct_traffic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referral, email, display, other,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other_publicities</a:t>
            </a:r>
            <a:endParaRPr lang="en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en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자연 검색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을 통해 유입된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 가장 많으며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키워드 광고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통한 유입이 그 다음으로 높은 비율을 차지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→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 전체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유입 경로의 약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72%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차지</a:t>
            </a:r>
            <a:endParaRPr lang="en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8E035-0219-EBFE-2A9B-09123ADF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9" y="2563097"/>
            <a:ext cx="5988666" cy="3713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058605-77B4-F7AB-FDA2-E9D05ABD028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</p:spTree>
    <p:extLst>
      <p:ext uri="{BB962C8B-B14F-4D97-AF65-F5344CB8AC3E}">
        <p14:creationId xmlns:p14="http://schemas.microsoft.com/office/powerpoint/2010/main" val="1724247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유입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organic_search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등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631883" y="5269766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748443" y="5162103"/>
            <a:ext cx="12100000" cy="1731239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94F54A18-D0E1-F9C1-5381-DBE5B6E55184}"/>
              </a:ext>
            </a:extLst>
          </p:cNvPr>
          <p:cNvSpPr txBox="1"/>
          <p:nvPr/>
        </p:nvSpPr>
        <p:spPr>
          <a:xfrm>
            <a:off x="936563" y="5328161"/>
            <a:ext cx="11972974" cy="145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이에 유입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경로별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추가 분석 실시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direct_traffic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(URL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입력을 통한 접속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을 통해 유입된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들의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전환율이 비교적 높게 나타남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순서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&gt;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&gt;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direct_traffic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&gt; referral &gt; social &gt; display &gt;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other_publicties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&gt; email &gt; other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유입된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lead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 많다고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전환율이 높지 않다는 것을 확인함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따라서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seller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전환율이 높은 상위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개의 유입 경로인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paid_search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organic_search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direct_traffic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에 마케팅을 강화하는 것이 매출에 향상에 영향을 미칠 것으로 예상됨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C613B8-937D-0C9E-9E03-075EF681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69" y="2018649"/>
            <a:ext cx="6547499" cy="3115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058605-77B4-F7AB-FDA2-E9D05ABD028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</p:spTree>
    <p:extLst>
      <p:ext uri="{BB962C8B-B14F-4D97-AF65-F5344CB8AC3E}">
        <p14:creationId xmlns:p14="http://schemas.microsoft.com/office/powerpoint/2010/main" val="38262855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랜딩 페이지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가입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2525089" y="5123796"/>
            <a:ext cx="8495959" cy="1648052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94F54A18-D0E1-F9C1-5381-DBE5B6E55184}"/>
              </a:ext>
            </a:extLst>
          </p:cNvPr>
          <p:cNvSpPr txBox="1"/>
          <p:nvPr/>
        </p:nvSpPr>
        <p:spPr>
          <a:xfrm>
            <a:off x="2782291" y="5355239"/>
            <a:ext cx="7981553" cy="11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페이지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495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개의 랜딩 페이지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페이지별로 유입된 전환 고객 수를 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count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한 결과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최소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명에서 최대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174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명까지 매우 다양한 것을 확인하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따라서 유입된 고객의 수가 상위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인 랜딩 페이지 정보를 추출하여 분석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22c2, b76e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시작하는 랜딩 페이지의 유입 고객 수가 다른 랜딩 페이지들에 비해 압도적으로 높게 나타남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A452-2BBA-4ABC-46F6-3B115726042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A86A3-EC98-8F4C-DF0A-B54CED20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81" y="1576246"/>
            <a:ext cx="6231775" cy="33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821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랜딩 페이지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가입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A452-2BBA-4ABC-46F6-3B115726042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98AF34-51F8-CBBA-BADB-6064443A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8" y="2497702"/>
            <a:ext cx="6454455" cy="3812758"/>
          </a:xfrm>
          <a:prstGeom prst="rect">
            <a:avLst/>
          </a:prstGeom>
        </p:spPr>
      </p:pic>
      <p:sp>
        <p:nvSpPr>
          <p:cNvPr id="14" name="직사각형 73">
            <a:extLst>
              <a:ext uri="{FF2B5EF4-FFF2-40B4-BE49-F238E27FC236}">
                <a16:creationId xmlns:a16="http://schemas.microsoft.com/office/drawing/2014/main" id="{59D04C99-5DBE-FF8D-CC43-8C6921C73408}"/>
              </a:ext>
            </a:extLst>
          </p:cNvPr>
          <p:cNvSpPr/>
          <p:nvPr/>
        </p:nvSpPr>
        <p:spPr>
          <a:xfrm>
            <a:off x="7310713" y="2793324"/>
            <a:ext cx="4781316" cy="3049777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15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00CFF63E-B1A6-B09C-81BF-173EC544282C}"/>
              </a:ext>
            </a:extLst>
          </p:cNvPr>
          <p:cNvSpPr txBox="1"/>
          <p:nvPr/>
        </p:nvSpPr>
        <p:spPr>
          <a:xfrm>
            <a:off x="7634286" y="2898594"/>
            <a:ext cx="4134170" cy="283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페이지별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전환율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→ 유입된 전환 고객 수가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번째로 많은 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40de’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페이지의 전환율이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20.3%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가장 높게 나타남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즉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유입된 전환 고객 수가 많다고 해서 전환율이 높은 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것은 아닌 것으로 확인됨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→ 유입된 전환 고객 수가 가장 많은 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22c2’, ‘b76e’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전환율도 각각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19.7%, 18.8%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다른 랜딩 페이지에 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   비해 높게 나타남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6740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랜딩 페이지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가입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6943851" y="2533030"/>
            <a:ext cx="5059122" cy="3187804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A452-2BBA-4ABC-46F6-3B115726042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97FD12-BE45-4B50-3465-B08B3FC0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8" y="2423615"/>
            <a:ext cx="5059122" cy="4185904"/>
          </a:xfrm>
          <a:prstGeom prst="rect">
            <a:avLst/>
          </a:prstGeom>
        </p:spPr>
      </p:pic>
      <p:sp>
        <p:nvSpPr>
          <p:cNvPr id="1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10E47CC5-9820-4E9F-BBCB-7130FB386D7F}"/>
              </a:ext>
            </a:extLst>
          </p:cNvPr>
          <p:cNvSpPr txBox="1"/>
          <p:nvPr/>
        </p:nvSpPr>
        <p:spPr>
          <a:xfrm>
            <a:off x="7188559" y="2989715"/>
            <a:ext cx="4569706" cy="2285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 별로 최초 연락일 기준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페이지가 새로 노출 된 날짜가 최초 연락일과 동일할 것이라는 가정으로  최초 연락일을 기준으로 분석을 진행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즉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랜딩페이지를 최초 연락 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얼마나 생성했는지를 확인할 수 있으며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셀러를 활발하게 얼마나 유치하였는지를 알 수 있음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1801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24C24D8C-56A0-6609-1898-C1055EE16576}"/>
              </a:ext>
            </a:extLst>
          </p:cNvPr>
          <p:cNvSpPr/>
          <p:nvPr/>
        </p:nvSpPr>
        <p:spPr>
          <a:xfrm>
            <a:off x="7545429" y="2679556"/>
            <a:ext cx="4180639" cy="3393349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랜딩 페이지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가입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94F54A18-D0E1-F9C1-5381-DBE5B6E55184}"/>
              </a:ext>
            </a:extLst>
          </p:cNvPr>
          <p:cNvSpPr txBox="1"/>
          <p:nvPr/>
        </p:nvSpPr>
        <p:spPr>
          <a:xfrm>
            <a:off x="7786340" y="3233611"/>
            <a:ext cx="3698816" cy="2285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 페이지 노출 기간 기준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랜딩페이지 노출 기간은 최초 연락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마지막 연락 까지의 기간을 의미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위와 동일한 논리로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새로 노출된 날짜와 마지막으로 노출된 날짜가 연락일과 동일하기 때문에 연락일을 기준으로 지정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A452-2BBA-4ABC-46F6-3B115726042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E203F9-070E-B504-548D-D35F6ADA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61" y="2428122"/>
            <a:ext cx="5680625" cy="40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70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랜딩 페이지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가입 경로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2E88D052-0ABE-0DEE-AF59-69B438D955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6" name="직사각형 73">
            <a:extLst>
              <a:ext uri="{FF2B5EF4-FFF2-40B4-BE49-F238E27FC236}">
                <a16:creationId xmlns:a16="http://schemas.microsoft.com/office/drawing/2014/main" id="{D4FCFBDC-2D07-2B4C-4B61-D84B74906102}"/>
              </a:ext>
            </a:extLst>
          </p:cNvPr>
          <p:cNvSpPr/>
          <p:nvPr/>
        </p:nvSpPr>
        <p:spPr>
          <a:xfrm>
            <a:off x="7515763" y="2740857"/>
            <a:ext cx="4789891" cy="3014343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Medium"/>
              <a:ea typeface="KoPubWorld돋움체 Medium"/>
              <a:cs typeface="KoPubWorld돋움체 Medium"/>
              <a:sym typeface="KoPubWorld돋움체 Medium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94F54A18-D0E1-F9C1-5381-DBE5B6E55184}"/>
              </a:ext>
            </a:extLst>
          </p:cNvPr>
          <p:cNvSpPr txBox="1"/>
          <p:nvPr/>
        </p:nvSpPr>
        <p:spPr>
          <a:xfrm>
            <a:off x="7770648" y="3163304"/>
            <a:ext cx="4336421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매출과 연관이 있는지 확인함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2017-11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월이 높은데 이는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블랙프라이데이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행사가 있었던 것으로 추측됨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매출이 비슷하게 높은데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&amp;4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 고객 유치를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한게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큰 효과가 있었던 것으로 추측됨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8A452-2BBA-4ABC-46F6-3B1157260424}"/>
              </a:ext>
            </a:extLst>
          </p:cNvPr>
          <p:cNvSpPr txBox="1"/>
          <p:nvPr/>
        </p:nvSpPr>
        <p:spPr>
          <a:xfrm>
            <a:off x="354596" y="609600"/>
            <a:ext cx="8399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어떤 특성을 가진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Lead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가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로 전환이 되는가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8BF128-E10E-0359-1C19-1DB33B345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6"/>
          <a:stretch/>
        </p:blipFill>
        <p:spPr>
          <a:xfrm>
            <a:off x="701977" y="2544927"/>
            <a:ext cx="6813787" cy="36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725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36B095-4E0A-34D4-D2F7-71211A5A4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1"/>
          <a:stretch/>
        </p:blipFill>
        <p:spPr>
          <a:xfrm>
            <a:off x="7006989" y="2387722"/>
            <a:ext cx="5762620" cy="4647256"/>
          </a:xfrm>
          <a:prstGeom prst="rect">
            <a:avLst/>
          </a:prstGeom>
        </p:spPr>
      </p:pic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비즈니스 타입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(</a:t>
            </a:r>
            <a:r>
              <a:rPr kumimoji="0" lang="en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seller, manufacturer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등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AF04DACB-4719-9A37-6C27-3E9CAC9C1A41}"/>
              </a:ext>
            </a:extLst>
          </p:cNvPr>
          <p:cNvSpPr/>
          <p:nvPr/>
        </p:nvSpPr>
        <p:spPr>
          <a:xfrm>
            <a:off x="1200509" y="2617482"/>
            <a:ext cx="5724960" cy="369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2275950F-58B7-BFE1-4646-8B2732C2CE6F}"/>
              </a:ext>
            </a:extLst>
          </p:cNvPr>
          <p:cNvSpPr txBox="1"/>
          <p:nvPr/>
        </p:nvSpPr>
        <p:spPr>
          <a:xfrm>
            <a:off x="1797667" y="3363062"/>
            <a:ext cx="4781316" cy="256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업종별 분포를 전체적으로 확인해 보아야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겠지만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‘cat’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성향의 경우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audio_video_electronics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car_accessories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constructions_tools_house_garden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fashion_accessories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home_decor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’,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jewerly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 많음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→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 중에서도 추가 확인이 필요하다고 판단된 데이터는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년에 성과가 좋았던 카테고리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때문에 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cat’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성향에서 ‘</a:t>
            </a: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카테고리의 영업 실적을 들여다 볼 필요가 있음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sp>
        <p:nvSpPr>
          <p:cNvPr id="5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EFC8A976-50DF-AEF5-8705-E1CFBB72518F}"/>
              </a:ext>
            </a:extLst>
          </p:cNvPr>
          <p:cNvSpPr txBox="1"/>
          <p:nvPr/>
        </p:nvSpPr>
        <p:spPr>
          <a:xfrm>
            <a:off x="1372938" y="2895561"/>
            <a:ext cx="4781316" cy="346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성향별로 셀러들이 어떤 업종에 퍼져 있는지를 확인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90883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309251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I</a:t>
            </a:r>
            <a:r>
              <a:rPr lang="en-US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분석 배경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669" y="2426017"/>
            <a:ext cx="800100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주제 선정 이유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en-US" altLang="ko-KR" sz="2800" dirty="0" err="1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Olist</a:t>
            </a:r>
            <a:r>
              <a:rPr lang="en-US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도메인 분석</a:t>
            </a:r>
            <a:endParaRPr lang="en-US" altLang="ko-KR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 err="1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퍼널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 및 </a:t>
            </a:r>
            <a:r>
              <a:rPr lang="en-US" altLang="ko-KR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KPI</a:t>
            </a:r>
            <a:endParaRPr lang="ko-KR" altLang="en-US" sz="28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419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상품 판매 카테고리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7461549" y="2712471"/>
            <a:ext cx="4797920" cy="3018862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2275950F-58B7-BFE1-4646-8B2732C2CE6F}"/>
              </a:ext>
            </a:extLst>
          </p:cNvPr>
          <p:cNvSpPr txBox="1"/>
          <p:nvPr/>
        </p:nvSpPr>
        <p:spPr>
          <a:xfrm>
            <a:off x="7615577" y="3217783"/>
            <a:ext cx="4643892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 매출 분석</a:t>
            </a:r>
          </a:p>
          <a:p>
            <a:pPr latinLnBrk="1">
              <a:lnSpc>
                <a:spcPct val="150000"/>
              </a:lnSpc>
              <a:defRPr/>
            </a:pP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가장 잘 판매된 카테고리의 월간 매출 추이를 살펴봄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셀러들을 모집하는 경우가 많았던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2017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11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~2018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4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월에는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bed_bath_table</a:t>
            </a:r>
            <a:r>
              <a:rPr lang="en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카테고리의 매출이 제일 높은 것으로 확인됨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 다음으로 높은 매출은 </a:t>
            </a: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14151-0D30-C95F-147C-34D16E8F3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09" y="2565400"/>
            <a:ext cx="6096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463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상품 판매 카테고리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7294110" y="2763485"/>
            <a:ext cx="3732028" cy="3073990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1440F-1228-16C2-4814-810360D0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72" y="2514600"/>
            <a:ext cx="6048835" cy="3685733"/>
          </a:xfrm>
          <a:prstGeom prst="rect">
            <a:avLst/>
          </a:prstGeom>
        </p:spPr>
      </p:pic>
      <p:sp>
        <p:nvSpPr>
          <p:cNvPr id="1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D92F3CB6-35D1-F88F-975A-BB0562FBB960}"/>
              </a:ext>
            </a:extLst>
          </p:cNvPr>
          <p:cNvSpPr txBox="1"/>
          <p:nvPr/>
        </p:nvSpPr>
        <p:spPr>
          <a:xfrm>
            <a:off x="7452690" y="3573360"/>
            <a:ext cx="3414868" cy="145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카테고리별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추이</a:t>
            </a:r>
          </a:p>
          <a:p>
            <a:pPr marL="0" indent="0" latinLnBrk="1">
              <a:lnSpc>
                <a:spcPct val="150000"/>
              </a:lnSpc>
              <a:buNone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     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seller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로 전환한 사람 추이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housewares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카테고리에 </a:t>
            </a:r>
            <a:b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대한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입점자가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가장 높음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8923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상품 판매 카테고리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AF9D7-864C-6B23-66B4-3BFB15EE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34" y="2643906"/>
            <a:ext cx="5791200" cy="3429000"/>
          </a:xfrm>
          <a:prstGeom prst="rect">
            <a:avLst/>
          </a:prstGeom>
        </p:spPr>
      </p:pic>
      <p:sp>
        <p:nvSpPr>
          <p:cNvPr id="13" name="직사각형 73">
            <a:extLst>
              <a:ext uri="{FF2B5EF4-FFF2-40B4-BE49-F238E27FC236}">
                <a16:creationId xmlns:a16="http://schemas.microsoft.com/office/drawing/2014/main" id="{4666ED42-EA75-5C19-50E4-6C9B473BABF0}"/>
              </a:ext>
            </a:extLst>
          </p:cNvPr>
          <p:cNvSpPr/>
          <p:nvPr/>
        </p:nvSpPr>
        <p:spPr>
          <a:xfrm>
            <a:off x="7177742" y="2791917"/>
            <a:ext cx="5127912" cy="2864750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15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47B19705-2D73-BC58-7CE8-202AAC943FA6}"/>
              </a:ext>
            </a:extLst>
          </p:cNvPr>
          <p:cNvSpPr txBox="1"/>
          <p:nvPr/>
        </p:nvSpPr>
        <p:spPr>
          <a:xfrm>
            <a:off x="7351040" y="3220172"/>
            <a:ext cx="4781316" cy="200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카테고리별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증감추이 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health_beauty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카테고리의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수가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2018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년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월부터 큰 폭으로 증가한 것을 확인함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 외에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housewares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카테고리의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입점자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수가 많이 늘어난 것을 확인함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그럼에도 불구하고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housewares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의 매출은 상위권이 아님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622833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입점 기간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AF04DACB-4719-9A37-6C27-3E9CAC9C1A41}"/>
              </a:ext>
            </a:extLst>
          </p:cNvPr>
          <p:cNvSpPr/>
          <p:nvPr/>
        </p:nvSpPr>
        <p:spPr>
          <a:xfrm>
            <a:off x="6958886" y="2667000"/>
            <a:ext cx="4067252" cy="3297906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2275950F-58B7-BFE1-4646-8B2732C2CE6F}"/>
              </a:ext>
            </a:extLst>
          </p:cNvPr>
          <p:cNvSpPr txBox="1"/>
          <p:nvPr/>
        </p:nvSpPr>
        <p:spPr>
          <a:xfrm>
            <a:off x="7259090" y="3450333"/>
            <a:ext cx="3466844" cy="17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데이터셋에 별도의 입점 기간이 있지는 않았기 때문에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최초에 상품을 구매한 날짜를 기준으로 입점 기간을 계산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" altLang="ko-KR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boxPlot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을 그려보았을 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많은 업체들이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29~86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사이에 물건을 처음으로 올림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FF7F3-178D-AE4A-9039-F5EE12CD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19" y="2362821"/>
            <a:ext cx="4876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576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내용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상품 판매 </a:t>
            </a:r>
            <a:r>
              <a:rPr lang="en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Seller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는 어떤 특징을 가지고 있는가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입점 기간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915254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2305654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6958885" y="2679987"/>
            <a:ext cx="4690984" cy="3320919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54109" y="5289263"/>
            <a:ext cx="3490159" cy="36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182563" marR="0" lvl="0" indent="-182563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ko-KR" altLang="en-US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2" name="바닥글 개체 틀 7">
            <a:extLst>
              <a:ext uri="{FF2B5EF4-FFF2-40B4-BE49-F238E27FC236}">
                <a16:creationId xmlns:a16="http://schemas.microsoft.com/office/drawing/2014/main" id="{932B2DC7-F35F-EC90-D7B3-0E4CDC505D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29A0B-5896-8D89-24C0-23FDAD80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10" y="2369344"/>
            <a:ext cx="5181600" cy="4140200"/>
          </a:xfrm>
          <a:prstGeom prst="rect">
            <a:avLst/>
          </a:prstGeom>
        </p:spPr>
      </p:pic>
      <p:sp>
        <p:nvSpPr>
          <p:cNvPr id="7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2F5AA693-2F55-22F3-95AB-4F2ED253E7EE}"/>
              </a:ext>
            </a:extLst>
          </p:cNvPr>
          <p:cNvSpPr txBox="1"/>
          <p:nvPr/>
        </p:nvSpPr>
        <p:spPr>
          <a:xfrm>
            <a:off x="7192425" y="2755566"/>
            <a:ext cx="4207799" cy="311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 한 후 상품을 얼마나 자주 올렸는지 그 빈도수에 대해 분석을 진행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 한 후 셀러들이 상품을 몇일 간격으로 올렸는지에 대해 통계 분석을 진행</a:t>
            </a: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약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간격으로 상품을 올리는 셀러들이 대부분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즉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계약 후 입점 까지 걸리는 시간은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29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일로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입점까지 약 한달이 걸리지만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그 후에는 상품을 올리는 간격이 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20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일 간격으로 입점까지 걸리는 시간보다 적게 걸리는 것을 확인함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854763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426110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IV.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요약 및 결론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646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3101A6FA-2DBE-CCE5-C41C-E5755E3913D6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6B341-78BF-3FBD-1F80-C83F6B618102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IV.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요약 및 결론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4DE2CD11-A5D2-C210-222F-F1EB8DE21486}"/>
              </a:ext>
            </a:extLst>
          </p:cNvPr>
          <p:cNvSpPr txBox="1"/>
          <p:nvPr/>
        </p:nvSpPr>
        <p:spPr>
          <a:xfrm>
            <a:off x="1055114" y="675009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프로젝트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요약 및 결론</a:t>
            </a:r>
          </a:p>
        </p:txBody>
      </p:sp>
      <p:grpSp>
        <p:nvGrpSpPr>
          <p:cNvPr id="13" name="object 38">
            <a:extLst>
              <a:ext uri="{FF2B5EF4-FFF2-40B4-BE49-F238E27FC236}">
                <a16:creationId xmlns:a16="http://schemas.microsoft.com/office/drawing/2014/main" id="{095EF1E0-7CAF-101C-F1D6-A72DFB1FDA55}"/>
              </a:ext>
            </a:extLst>
          </p:cNvPr>
          <p:cNvGrpSpPr/>
          <p:nvPr/>
        </p:nvGrpSpPr>
        <p:grpSpPr>
          <a:xfrm>
            <a:off x="966410" y="609600"/>
            <a:ext cx="46000" cy="461010"/>
            <a:chOff x="416356" y="1102779"/>
            <a:chExt cx="44450" cy="461009"/>
          </a:xfrm>
        </p:grpSpPr>
        <p:sp>
          <p:nvSpPr>
            <p:cNvPr id="14" name="object 39">
              <a:extLst>
                <a:ext uri="{FF2B5EF4-FFF2-40B4-BE49-F238E27FC236}">
                  <a16:creationId xmlns:a16="http://schemas.microsoft.com/office/drawing/2014/main" id="{66B21D2D-7083-C984-2DD6-6C2A787AE427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endParaRPr>
            </a:p>
          </p:txBody>
        </p:sp>
        <p:sp>
          <p:nvSpPr>
            <p:cNvPr id="15" name="object 40">
              <a:extLst>
                <a:ext uri="{FF2B5EF4-FFF2-40B4-BE49-F238E27FC236}">
                  <a16:creationId xmlns:a16="http://schemas.microsoft.com/office/drawing/2014/main" id="{32B14E1A-233E-E0A7-09D6-9A2258379F05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40D37151-903A-5689-902D-2ACEBBD80685}"/>
              </a:ext>
            </a:extLst>
          </p:cNvPr>
          <p:cNvGrpSpPr/>
          <p:nvPr/>
        </p:nvGrpSpPr>
        <p:grpSpPr>
          <a:xfrm>
            <a:off x="601111" y="1450276"/>
            <a:ext cx="3600019" cy="556156"/>
            <a:chOff x="816243" y="2952746"/>
            <a:chExt cx="3622837" cy="499157"/>
          </a:xfrm>
          <a:solidFill>
            <a:srgbClr val="DEEBF7"/>
          </a:solidFill>
        </p:grpSpPr>
        <p:sp>
          <p:nvSpPr>
            <p:cNvPr id="33" name="모서리가 둥근 직사각형">
              <a:extLst>
                <a:ext uri="{FF2B5EF4-FFF2-40B4-BE49-F238E27FC236}">
                  <a16:creationId xmlns:a16="http://schemas.microsoft.com/office/drawing/2014/main" id="{C06391FA-CB71-E97A-E166-5BDAC6BB331F}"/>
                </a:ext>
              </a:extLst>
            </p:cNvPr>
            <p:cNvSpPr/>
            <p:nvPr/>
          </p:nvSpPr>
          <p:spPr>
            <a:xfrm>
              <a:off x="816243" y="2952746"/>
              <a:ext cx="3622837" cy="499157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rotWithShape="0">
                <a:srgbClr val="203864">
                  <a:alpha val="40000"/>
                </a:srgbClr>
              </a:outerShdw>
            </a:effectLst>
          </p:spPr>
          <p:txBody>
            <a:bodyPr wrap="square" lIns="45713" tIns="45713" rIns="45713" bIns="45713" numCol="1" anchor="ctr">
              <a:noAutofit/>
            </a:bodyPr>
            <a:lstStyle/>
            <a:p>
              <a:pPr marL="0" marR="0" lvl="0" indent="0" algn="ctr" defTabSz="1015819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endParaRPr kumimoji="0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Bold"/>
              </a:endParaRPr>
            </a:p>
          </p:txBody>
        </p:sp>
        <p:sp>
          <p:nvSpPr>
            <p:cNvPr id="34" name="충남 문화기반시설">
              <a:extLst>
                <a:ext uri="{FF2B5EF4-FFF2-40B4-BE49-F238E27FC236}">
                  <a16:creationId xmlns:a16="http://schemas.microsoft.com/office/drawing/2014/main" id="{FF443609-F1A2-2ADD-1F9E-6343BE4CD420}"/>
                </a:ext>
              </a:extLst>
            </p:cNvPr>
            <p:cNvSpPr txBox="1"/>
            <p:nvPr/>
          </p:nvSpPr>
          <p:spPr>
            <a:xfrm>
              <a:off x="851119" y="3000104"/>
              <a:ext cx="3469968" cy="405414"/>
            </a:xfrm>
            <a:prstGeom prst="round2Same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3" tIns="45713" rIns="45713" bIns="45713" numCol="1" anchor="ctr">
              <a:spAutoFit/>
            </a:bodyPr>
            <a:lstStyle>
              <a:lvl1pPr algn="ctr" defTabSz="1015859"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 marL="0" marR="0" lvl="0" indent="0" algn="ctr" defTabSz="101599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>
                  <a:solidFill>
                    <a:srgbClr val="0070C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rPr lang="en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KPI 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분석 결과</a:t>
              </a:r>
              <a:endParaRPr kumimoji="0" lang="en" altLang="ko-KR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Medium"/>
              </a:endParaRPr>
            </a:p>
          </p:txBody>
        </p:sp>
      </p:grpSp>
      <p:sp>
        <p:nvSpPr>
          <p:cNvPr id="35" name="직사각형 18">
            <a:extLst>
              <a:ext uri="{FF2B5EF4-FFF2-40B4-BE49-F238E27FC236}">
                <a16:creationId xmlns:a16="http://schemas.microsoft.com/office/drawing/2014/main" id="{8CCEA126-4E59-B0D0-EB07-DFC6A5E6FF69}"/>
              </a:ext>
            </a:extLst>
          </p:cNvPr>
          <p:cNvSpPr/>
          <p:nvPr/>
        </p:nvSpPr>
        <p:spPr>
          <a:xfrm>
            <a:off x="403052" y="2061191"/>
            <a:ext cx="3922121" cy="277725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E7E7E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Seller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계약 </a:t>
            </a:r>
            <a:r>
              <a:rPr lang="ko-KR" altLang="en-US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전환율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전체 리드 중에서 셀러로 전환된 비율은 약 ‘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10.5%’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로 나타남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en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의 영업 전략이 비교적 높은 전환율을 유지하고 있음을 시사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상품 판매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Seller </a:t>
            </a:r>
            <a:r>
              <a:rPr lang="ko-KR" altLang="en-US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전환율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셀러로 전환된 고객 중 실제로 상품을 판매한 비율은 약 ‘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45.1%’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로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이는 셀러 계약 이후에도 상당수의 셀러가 상품 판매로 이어지지 못하는 문제를 드러냄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8F214BFC-ABEE-768C-CCC0-934CF71DA6EB}"/>
              </a:ext>
            </a:extLst>
          </p:cNvPr>
          <p:cNvGrpSpPr/>
          <p:nvPr/>
        </p:nvGrpSpPr>
        <p:grpSpPr>
          <a:xfrm>
            <a:off x="9495471" y="1447800"/>
            <a:ext cx="3600019" cy="556156"/>
            <a:chOff x="816243" y="2952746"/>
            <a:chExt cx="3622837" cy="499157"/>
          </a:xfrm>
          <a:solidFill>
            <a:srgbClr val="DEEBF7"/>
          </a:solidFill>
        </p:grpSpPr>
        <p:sp>
          <p:nvSpPr>
            <p:cNvPr id="37" name="모서리가 둥근 직사각형">
              <a:extLst>
                <a:ext uri="{FF2B5EF4-FFF2-40B4-BE49-F238E27FC236}">
                  <a16:creationId xmlns:a16="http://schemas.microsoft.com/office/drawing/2014/main" id="{65311710-F3D1-C666-719B-48621072C737}"/>
                </a:ext>
              </a:extLst>
            </p:cNvPr>
            <p:cNvSpPr/>
            <p:nvPr/>
          </p:nvSpPr>
          <p:spPr>
            <a:xfrm>
              <a:off x="816243" y="2952746"/>
              <a:ext cx="3622837" cy="499157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rotWithShape="0">
                <a:srgbClr val="203864">
                  <a:alpha val="40000"/>
                </a:srgbClr>
              </a:outerShdw>
            </a:effectLst>
          </p:spPr>
          <p:txBody>
            <a:bodyPr wrap="square" lIns="45713" tIns="45713" rIns="45713" bIns="45713" numCol="1" anchor="ctr">
              <a:noAutofit/>
            </a:bodyPr>
            <a:lstStyle/>
            <a:p>
              <a:pPr marL="0" marR="0" lvl="0" indent="0" algn="ctr" defTabSz="1015819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endParaRPr kumimoji="0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Bold"/>
              </a:endParaRPr>
            </a:p>
          </p:txBody>
        </p:sp>
        <p:sp>
          <p:nvSpPr>
            <p:cNvPr id="38" name="충남 문화기반시설">
              <a:extLst>
                <a:ext uri="{FF2B5EF4-FFF2-40B4-BE49-F238E27FC236}">
                  <a16:creationId xmlns:a16="http://schemas.microsoft.com/office/drawing/2014/main" id="{2072E1ED-6C03-0647-3221-A627944280F7}"/>
                </a:ext>
              </a:extLst>
            </p:cNvPr>
            <p:cNvSpPr txBox="1"/>
            <p:nvPr/>
          </p:nvSpPr>
          <p:spPr>
            <a:xfrm>
              <a:off x="851119" y="3000105"/>
              <a:ext cx="3469968" cy="405414"/>
            </a:xfrm>
            <a:prstGeom prst="round2Same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3" tIns="45713" rIns="45713" bIns="45713" numCol="1" anchor="ctr">
              <a:spAutoFit/>
            </a:bodyPr>
            <a:lstStyle>
              <a:lvl1pPr algn="ctr" defTabSz="1015859"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 marL="0" marR="0" lvl="0" indent="0" algn="ctr" defTabSz="101599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>
                  <a:solidFill>
                    <a:srgbClr val="0070C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상품 판매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Seller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의 특징</a:t>
              </a:r>
            </a:p>
          </p:txBody>
        </p:sp>
      </p:grpSp>
      <p:sp>
        <p:nvSpPr>
          <p:cNvPr id="39" name="직사각형 18">
            <a:extLst>
              <a:ext uri="{FF2B5EF4-FFF2-40B4-BE49-F238E27FC236}">
                <a16:creationId xmlns:a16="http://schemas.microsoft.com/office/drawing/2014/main" id="{9E891CEC-4D73-3753-26C0-2F358A484977}"/>
              </a:ext>
            </a:extLst>
          </p:cNvPr>
          <p:cNvSpPr/>
          <p:nvPr/>
        </p:nvSpPr>
        <p:spPr>
          <a:xfrm>
            <a:off x="9294753" y="2081992"/>
            <a:ext cx="3879116" cy="277725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E7E7E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비즈니스 타입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Reseller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타입의 셀러들이 전체 상품 판매에서 가장 큰 비중을 차지함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이들은 특히 </a:t>
            </a:r>
            <a:r>
              <a:rPr lang="en-US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bed_bath_table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및 </a:t>
            </a:r>
            <a:r>
              <a:rPr lang="en-US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health_beauty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카테고리에서 높은 매출을 기록함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상품 카테고리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en-US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bed_bath_table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카테고리가 가장 많이 판매된 카테고리로 나타났으며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en-US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health_beauty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와 </a:t>
            </a:r>
            <a:r>
              <a:rPr lang="en-US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sports_leisure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카테고리 역시 높은 성과를 보임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</p:txBody>
      </p:sp>
      <p:sp>
        <p:nvSpPr>
          <p:cNvPr id="40" name="이등변 삼각형 19">
            <a:extLst>
              <a:ext uri="{FF2B5EF4-FFF2-40B4-BE49-F238E27FC236}">
                <a16:creationId xmlns:a16="http://schemas.microsoft.com/office/drawing/2014/main" id="{8DBE5091-710A-B4EA-B427-F812FD181349}"/>
              </a:ext>
            </a:extLst>
          </p:cNvPr>
          <p:cNvSpPr/>
          <p:nvPr/>
        </p:nvSpPr>
        <p:spPr>
          <a:xfrm rot="10800000">
            <a:off x="4904351" y="5105400"/>
            <a:ext cx="3621317" cy="387982"/>
          </a:xfrm>
          <a:prstGeom prst="triangle">
            <a:avLst/>
          </a:prstGeom>
          <a:gradFill flip="none" rotWithShape="1">
            <a:gsLst>
              <a:gs pos="96000">
                <a:srgbClr val="DAE3F3">
                  <a:lumMod val="83984"/>
                </a:srgbClr>
              </a:gs>
              <a:gs pos="0">
                <a:srgbClr val="DBE4F4">
                  <a:alpha val="39919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24488C-B8E7-D92E-25E1-FE4C89A71DA9}"/>
              </a:ext>
            </a:extLst>
          </p:cNvPr>
          <p:cNvSpPr/>
          <p:nvPr/>
        </p:nvSpPr>
        <p:spPr>
          <a:xfrm>
            <a:off x="750367" y="5587456"/>
            <a:ext cx="11678437" cy="1249890"/>
          </a:xfrm>
          <a:prstGeom prst="rect">
            <a:avLst/>
          </a:prstGeom>
          <a:solidFill>
            <a:srgbClr val="002060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44463" indent="-53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cat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성향의 리드에 집중하여 마케팅 캠페인을 강화할 것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.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이 성향의 리드가 셀러로 전환될 가능성이 높으므로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,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마케팅 자원을 이들에게 집중할 수 있음</a:t>
            </a:r>
            <a:endParaRPr lang="en-US" altLang="ko-KR" sz="1200" dirty="0">
              <a:effectLst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Bold" pitchFamily="2" charset="-127"/>
            </a:endParaRPr>
          </a:p>
          <a:p>
            <a:pPr marL="144463" indent="-53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Reseller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비즈니스 타입의 셀러들에게 추가적인 지원과 혜택을 제공할 것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. </a:t>
            </a:r>
          </a:p>
          <a:p>
            <a:pPr marL="144463" indent="-53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 </a:t>
            </a:r>
            <a:r>
              <a:rPr lang="en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organic search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 채널을 통한 리드 유입을 강화할 것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.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자연 유입 채널을 통해 들어온 리드들이 전환율이 높으므로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, 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Bold" pitchFamily="2" charset="-127"/>
              </a:rPr>
              <a:t>유료 광고보다 효율적인 마케팅 전략 설계</a:t>
            </a:r>
          </a:p>
        </p:txBody>
      </p:sp>
      <p:grpSp>
        <p:nvGrpSpPr>
          <p:cNvPr id="42" name="Group 9">
            <a:extLst>
              <a:ext uri="{FF2B5EF4-FFF2-40B4-BE49-F238E27FC236}">
                <a16:creationId xmlns:a16="http://schemas.microsoft.com/office/drawing/2014/main" id="{02D9840E-82FA-675B-03BD-4FC4E5CE4F50}"/>
              </a:ext>
            </a:extLst>
          </p:cNvPr>
          <p:cNvGrpSpPr/>
          <p:nvPr/>
        </p:nvGrpSpPr>
        <p:grpSpPr>
          <a:xfrm>
            <a:off x="4685637" y="1450276"/>
            <a:ext cx="4120943" cy="556156"/>
            <a:chOff x="816243" y="2952746"/>
            <a:chExt cx="3622837" cy="499157"/>
          </a:xfrm>
          <a:solidFill>
            <a:srgbClr val="DEEBF7"/>
          </a:solidFill>
        </p:grpSpPr>
        <p:sp>
          <p:nvSpPr>
            <p:cNvPr id="43" name="모서리가 둥근 직사각형">
              <a:extLst>
                <a:ext uri="{FF2B5EF4-FFF2-40B4-BE49-F238E27FC236}">
                  <a16:creationId xmlns:a16="http://schemas.microsoft.com/office/drawing/2014/main" id="{EBDDB085-4E33-5D57-49E8-924D48D469F0}"/>
                </a:ext>
              </a:extLst>
            </p:cNvPr>
            <p:cNvSpPr/>
            <p:nvPr/>
          </p:nvSpPr>
          <p:spPr>
            <a:xfrm>
              <a:off x="816243" y="2952746"/>
              <a:ext cx="3622837" cy="499157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rotWithShape="0">
                <a:srgbClr val="203864">
                  <a:alpha val="40000"/>
                </a:srgbClr>
              </a:outerShdw>
            </a:effectLst>
          </p:spPr>
          <p:txBody>
            <a:bodyPr wrap="square" lIns="45713" tIns="45713" rIns="45713" bIns="45713" numCol="1" anchor="ctr">
              <a:noAutofit/>
            </a:bodyPr>
            <a:lstStyle/>
            <a:p>
              <a:pPr marL="0" marR="0" lvl="0" indent="0" algn="ctr" defTabSz="1015819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endParaRPr kumimoji="0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Bold"/>
              </a:endParaRPr>
            </a:p>
          </p:txBody>
        </p:sp>
        <p:sp>
          <p:nvSpPr>
            <p:cNvPr id="44" name="충남 문화기반시설">
              <a:extLst>
                <a:ext uri="{FF2B5EF4-FFF2-40B4-BE49-F238E27FC236}">
                  <a16:creationId xmlns:a16="http://schemas.microsoft.com/office/drawing/2014/main" id="{6625281B-8C8B-300E-D4EF-E05335242420}"/>
                </a:ext>
              </a:extLst>
            </p:cNvPr>
            <p:cNvSpPr txBox="1"/>
            <p:nvPr/>
          </p:nvSpPr>
          <p:spPr>
            <a:xfrm>
              <a:off x="851119" y="3000104"/>
              <a:ext cx="3469968" cy="405414"/>
            </a:xfrm>
            <a:prstGeom prst="round2Same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3" tIns="45713" rIns="45713" bIns="45713" numCol="1" anchor="ctr">
              <a:spAutoFit/>
            </a:bodyPr>
            <a:lstStyle>
              <a:lvl1pPr algn="ctr" defTabSz="1015859"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 marL="0" marR="0" lvl="0" indent="0" algn="ctr" defTabSz="101599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>
                  <a:solidFill>
                    <a:srgbClr val="0070C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리드에서 셀러로 전환되는 특성 분석</a:t>
              </a:r>
              <a:endParaRPr kumimoji="0" lang="en" altLang="ko-KR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Medium"/>
              </a:endParaRPr>
            </a:p>
          </p:txBody>
        </p:sp>
      </p:grpSp>
      <p:sp>
        <p:nvSpPr>
          <p:cNvPr id="45" name="직사각형 18">
            <a:extLst>
              <a:ext uri="{FF2B5EF4-FFF2-40B4-BE49-F238E27FC236}">
                <a16:creationId xmlns:a16="http://schemas.microsoft.com/office/drawing/2014/main" id="{29349422-864D-A719-30B6-75D53C2FCBC7}"/>
              </a:ext>
            </a:extLst>
          </p:cNvPr>
          <p:cNvSpPr/>
          <p:nvPr/>
        </p:nvSpPr>
        <p:spPr>
          <a:xfrm>
            <a:off x="4559342" y="2082632"/>
            <a:ext cx="4489653" cy="277725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E7E7E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성향 분석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리드 성향 중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cat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성향의 리드가 가장 높은 전환율을 보이며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cat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성향의 리드가 셀러로 전환될 가능성이 높다는 것을 확인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업종 분석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reseller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비즈니스 타입이 다른 비즈니스 타입보다 높은 전환율을 보이며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특히 이들 중에서 건강 및 뷰티 제품군을 취급하는 셀러들이 강세를 보임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채널 분석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organic search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채널을 통해 유입된 리드가 높은 전환율을 기록하며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유료 광고보다는 자연 유입을 통한 리드가 셀러로 전환될 가능성이 더 높을 것으로 보임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  <a:endParaRPr lang="ko-KR" altLang="en-US" sz="1200" kern="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47" name="바닥글 개체 틀 7">
            <a:extLst>
              <a:ext uri="{FF2B5EF4-FFF2-40B4-BE49-F238E27FC236}">
                <a16:creationId xmlns:a16="http://schemas.microsoft.com/office/drawing/2014/main" id="{CD0FB54B-4CC7-C0E1-6F16-3AA5B9AC1904}"/>
              </a:ext>
            </a:extLst>
          </p:cNvPr>
          <p:cNvSpPr txBox="1">
            <a:spLocks/>
          </p:cNvSpPr>
          <p:nvPr/>
        </p:nvSpPr>
        <p:spPr>
          <a:xfrm>
            <a:off x="9059069" y="7086600"/>
            <a:ext cx="4032558" cy="4308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1">
              <a:defRPr/>
            </a:pPr>
            <a:r>
              <a:rPr lang="en-US" altLang="ko-KR" sz="120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Olist</a:t>
            </a: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1706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264527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V.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한계점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9741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3101A6FA-2DBE-CCE5-C41C-E5755E3913D6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6B341-78BF-3FBD-1F80-C83F6B618102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V.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한계점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4DE2CD11-A5D2-C210-222F-F1EB8DE21486}"/>
              </a:ext>
            </a:extLst>
          </p:cNvPr>
          <p:cNvSpPr txBox="1"/>
          <p:nvPr/>
        </p:nvSpPr>
        <p:spPr>
          <a:xfrm>
            <a:off x="1055114" y="13524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한계점 및 개선방안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3" name="object 38">
            <a:extLst>
              <a:ext uri="{FF2B5EF4-FFF2-40B4-BE49-F238E27FC236}">
                <a16:creationId xmlns:a16="http://schemas.microsoft.com/office/drawing/2014/main" id="{095EF1E0-7CAF-101C-F1D6-A72DFB1FDA55}"/>
              </a:ext>
            </a:extLst>
          </p:cNvPr>
          <p:cNvGrpSpPr/>
          <p:nvPr/>
        </p:nvGrpSpPr>
        <p:grpSpPr>
          <a:xfrm>
            <a:off x="966410" y="1287081"/>
            <a:ext cx="46000" cy="461010"/>
            <a:chOff x="416356" y="1102779"/>
            <a:chExt cx="44450" cy="461009"/>
          </a:xfrm>
        </p:grpSpPr>
        <p:sp>
          <p:nvSpPr>
            <p:cNvPr id="14" name="object 39">
              <a:extLst>
                <a:ext uri="{FF2B5EF4-FFF2-40B4-BE49-F238E27FC236}">
                  <a16:creationId xmlns:a16="http://schemas.microsoft.com/office/drawing/2014/main" id="{66B21D2D-7083-C984-2DD6-6C2A787AE427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5" name="object 40">
              <a:extLst>
                <a:ext uri="{FF2B5EF4-FFF2-40B4-BE49-F238E27FC236}">
                  <a16:creationId xmlns:a16="http://schemas.microsoft.com/office/drawing/2014/main" id="{32B14E1A-233E-E0A7-09D6-9A2258379F05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2" name="직사각형 18">
            <a:extLst>
              <a:ext uri="{FF2B5EF4-FFF2-40B4-BE49-F238E27FC236}">
                <a16:creationId xmlns:a16="http://schemas.microsoft.com/office/drawing/2014/main" id="{3453B369-9156-5053-1004-A02267B21011}"/>
              </a:ext>
            </a:extLst>
          </p:cNvPr>
          <p:cNvSpPr/>
          <p:nvPr/>
        </p:nvSpPr>
        <p:spPr>
          <a:xfrm>
            <a:off x="3267869" y="3615573"/>
            <a:ext cx="9220199" cy="1535800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분석 과정에서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KPI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분석과 세부 분석 사이의 연계가 명확하지 않아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KPI 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분석에서 특정 시점의 </a:t>
            </a:r>
            <a:r>
              <a:rPr lang="ko-KR" altLang="en-US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전환율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변화나 특이점이 발생했을 때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그 원인을 파악하기 위한 세부 분석으로 이어지지 못함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</a:p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이에 전환율의 변동이 발생한 시점에 대해 원인 탐색을 위한 세부 분석을 강화할 필요가 있을 것으로 파악됨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타임라인 기반의 이벤트 분석 등의 심층 분석을 추가 진행한다면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보다 구체적인 개선 전략을 도출할 수 있을 것으로 기대됨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  <a:endParaRPr lang="ko-KR" altLang="en-US" sz="1200" kern="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936A3-7962-4F07-43E3-05212AF0EAB8}"/>
              </a:ext>
            </a:extLst>
          </p:cNvPr>
          <p:cNvSpPr/>
          <p:nvPr/>
        </p:nvSpPr>
        <p:spPr>
          <a:xfrm>
            <a:off x="1164808" y="3634115"/>
            <a:ext cx="1874459" cy="1535800"/>
          </a:xfrm>
          <a:prstGeom prst="rect">
            <a:avLst/>
          </a:prstGeom>
          <a:solidFill>
            <a:srgbClr val="002060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</a:pPr>
            <a:r>
              <a:rPr lang="en" altLang="ko-KR" sz="1600" b="1" dirty="0">
                <a:solidFill>
                  <a:schemeClr val="bg1">
                    <a:lumMod val="9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KPI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분석과 세부 분석의 연계 부족</a:t>
            </a:r>
          </a:p>
        </p:txBody>
      </p:sp>
      <p:sp>
        <p:nvSpPr>
          <p:cNvPr id="4" name="직사각형 18">
            <a:extLst>
              <a:ext uri="{FF2B5EF4-FFF2-40B4-BE49-F238E27FC236}">
                <a16:creationId xmlns:a16="http://schemas.microsoft.com/office/drawing/2014/main" id="{CB537F11-868A-C68F-CD5D-9E896C88F7E2}"/>
              </a:ext>
            </a:extLst>
          </p:cNvPr>
          <p:cNvSpPr/>
          <p:nvPr/>
        </p:nvSpPr>
        <p:spPr>
          <a:xfrm>
            <a:off x="3267870" y="5263270"/>
            <a:ext cx="9220198" cy="1446530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상품 카테고리별 분석에서는 특정 카테고리가 높은 매출을 기록하는 경향이 있었으나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일부 카테고리에서는 분석 가능한 데이터가 충분하지 않음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특히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housewares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와 같은 카테고리는 </a:t>
            </a:r>
            <a:r>
              <a:rPr lang="ko-KR" altLang="en-US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입점자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수는 많았으나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 기여도는 상대적으로 낮음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이에 상품 카테고리별 데이터를 더 세부적으로 분석하고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입점한 셀러들의 판매 활동 추적을 강화한다면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매출이 낮은 카테고리의 셀러들에게는 맞춤형 판매 전략을 제공하여 매출을 </a:t>
            </a:r>
            <a:r>
              <a:rPr lang="ko-KR" altLang="en-US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증대시킬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수 있는 방안을 모색할 수 있을 것으로 기대됨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</a:p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(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ex.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특정 카테고리의 제품들이 더 많이 판매될 수 있도록 프로모션 캠페인을 집중적으로 진행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고객 맞춤형 마케팅 전략 도입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FF7BE7-A45E-9B32-FE6B-CFF64710C050}"/>
              </a:ext>
            </a:extLst>
          </p:cNvPr>
          <p:cNvSpPr/>
          <p:nvPr/>
        </p:nvSpPr>
        <p:spPr>
          <a:xfrm>
            <a:off x="1164810" y="5263270"/>
            <a:ext cx="1874459" cy="1446530"/>
          </a:xfrm>
          <a:prstGeom prst="rect">
            <a:avLst/>
          </a:prstGeom>
          <a:solidFill>
            <a:srgbClr val="002060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카테고리별 상품 판매 분석의 제한</a:t>
            </a: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21772003-DF25-CE14-B70A-2783D1B102C6}"/>
              </a:ext>
            </a:extLst>
          </p:cNvPr>
          <p:cNvSpPr txBox="1">
            <a:spLocks/>
          </p:cNvSpPr>
          <p:nvPr/>
        </p:nvSpPr>
        <p:spPr>
          <a:xfrm>
            <a:off x="9059069" y="7086600"/>
            <a:ext cx="4032558" cy="4308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1">
              <a:defRPr/>
            </a:pPr>
            <a:r>
              <a:rPr lang="en-US" altLang="ko-KR" sz="120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Olist</a:t>
            </a:r>
            <a:endParaRPr lang="ko-KR" altLang="en-US" sz="1200" dirty="0">
              <a:solidFill>
                <a:prstClr val="black"/>
              </a:solidFill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7" name="직사각형 18">
            <a:extLst>
              <a:ext uri="{FF2B5EF4-FFF2-40B4-BE49-F238E27FC236}">
                <a16:creationId xmlns:a16="http://schemas.microsoft.com/office/drawing/2014/main" id="{AD2535E4-DDB8-32EB-C765-59F290C17060}"/>
              </a:ext>
            </a:extLst>
          </p:cNvPr>
          <p:cNvSpPr/>
          <p:nvPr/>
        </p:nvSpPr>
        <p:spPr>
          <a:xfrm>
            <a:off x="3267869" y="2004961"/>
            <a:ext cx="9220199" cy="1535800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매출을 구성하는 주요 요소 중 하나인 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subscription fee(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구독료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)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에 대한 자료가 데이터셋에 포함되어 있지 않아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구체적인 매출 분석에 한계가 존재함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매출을 셀러 계약 전환 수와 구독료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그리고 상품 판매 전환 수와 가격을 기반으로 분석하지 못한 한계는 비용 항목의 부재로 매출 구조를 완전히 이해하고 분석하는 데 제한이 되기도 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182563" indent="-182563" defTabSz="9144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이에 </a:t>
            </a:r>
            <a:r>
              <a:rPr lang="en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내부 데이터팀이나 외부 소스에서 이러한 자료를 요청하여 보완하여 추가적인 비용 항목에 대한 데이터를 확보한다면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 구조를 더욱 정밀하게 분석할 수 있을 것으로 사료됨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  <a:endParaRPr lang="ko-KR" altLang="en-US" sz="1200" kern="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7E6EA4-78AF-579A-C767-62C49C3291BF}"/>
              </a:ext>
            </a:extLst>
          </p:cNvPr>
          <p:cNvSpPr/>
          <p:nvPr/>
        </p:nvSpPr>
        <p:spPr>
          <a:xfrm>
            <a:off x="1164808" y="2004961"/>
            <a:ext cx="1874459" cy="1535800"/>
          </a:xfrm>
          <a:prstGeom prst="rect">
            <a:avLst/>
          </a:prstGeom>
          <a:solidFill>
            <a:srgbClr val="002060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매출 분석의 제한</a:t>
            </a:r>
          </a:p>
        </p:txBody>
      </p:sp>
    </p:spTree>
    <p:extLst>
      <p:ext uri="{BB962C8B-B14F-4D97-AF65-F5344CB8AC3E}">
        <p14:creationId xmlns:p14="http://schemas.microsoft.com/office/powerpoint/2010/main" val="20847348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배경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주제 선정 이유</a:t>
            </a:r>
          </a:p>
        </p:txBody>
      </p:sp>
      <p:sp>
        <p:nvSpPr>
          <p:cNvPr id="79" name="직사각형 18">
            <a:extLst>
              <a:ext uri="{FF2B5EF4-FFF2-40B4-BE49-F238E27FC236}">
                <a16:creationId xmlns:a16="http://schemas.microsoft.com/office/drawing/2014/main" id="{5D5F75A4-21DF-45AD-A590-30F75649C53C}"/>
              </a:ext>
            </a:extLst>
          </p:cNvPr>
          <p:cNvSpPr/>
          <p:nvPr/>
        </p:nvSpPr>
        <p:spPr>
          <a:xfrm>
            <a:off x="2857409" y="2692028"/>
            <a:ext cx="9490006" cy="1394758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는 다양한 판매자들이 제품을 판매하는 온라인 플랫폼으로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이를 통해 고객 리드가 실제 판매자로 전환되는 과정 분석이 가능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  <a:endParaRPr lang="ko-KR" altLang="en-US" sz="1200" kern="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  <a:p>
            <a:pPr marL="182563" indent="-182563" defTabSz="9144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en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데이터셋을 활용하여 셀러의 행동 패턴과 특성을 분석하고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이를 기반으로 매출 향상 전략을 도출하고자 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BC4497E-6CC0-487C-9D36-A2100E212DF1}"/>
              </a:ext>
            </a:extLst>
          </p:cNvPr>
          <p:cNvSpPr/>
          <p:nvPr/>
        </p:nvSpPr>
        <p:spPr>
          <a:xfrm>
            <a:off x="1363949" y="2667000"/>
            <a:ext cx="1341059" cy="1394758"/>
          </a:xfrm>
          <a:prstGeom prst="rect">
            <a:avLst/>
          </a:prstGeom>
          <a:solidFill>
            <a:srgbClr val="DAE3F3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r>
              <a:rPr lang="ko-KR" altLang="en-US" sz="1600" b="1" dirty="0">
                <a:solidFill>
                  <a:srgbClr val="002060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목표</a:t>
            </a:r>
            <a:endParaRPr lang="ko-KR" altLang="en-US" sz="1600" b="1" dirty="0">
              <a:solidFill>
                <a:srgbClr val="002060"/>
              </a:solidFill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7" name="직사각형 18">
            <a:extLst>
              <a:ext uri="{FF2B5EF4-FFF2-40B4-BE49-F238E27FC236}">
                <a16:creationId xmlns:a16="http://schemas.microsoft.com/office/drawing/2014/main" id="{4E3DEEEB-98C7-CDBF-D508-F9FA9D55D863}"/>
              </a:ext>
            </a:extLst>
          </p:cNvPr>
          <p:cNvSpPr/>
          <p:nvPr/>
        </p:nvSpPr>
        <p:spPr>
          <a:xfrm>
            <a:off x="2857409" y="4219583"/>
            <a:ext cx="9490005" cy="2173603"/>
          </a:xfrm>
          <a:prstGeom prst="rect">
            <a:avLst/>
          </a:prstGeom>
          <a:solidFill>
            <a:srgbClr val="DEEBF7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182563" indent="-182563" defTabSz="9144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셀러의 전환율과 매출 기여도를 분석함으로써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en" altLang="ko-KR" sz="12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의 판매 성과를 높이기 위한 구체적인 전략을 제시하기 위함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 </a:t>
            </a:r>
          </a:p>
          <a:p>
            <a:pPr marL="182563" indent="-182563" defTabSz="9144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특히 셀러들의 성향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업종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그리고 유입 채널 등을 분석하여 어떤 특성을 가진 셀러들이 높은 매출을 기록하고 있는지를 파악하고자 함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182563" indent="-182563" defTabSz="9144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이를 바탕으로 어떠한 특정 셀러들이 높은 매출을 기록하는지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혹은 특정 카테고리의 제품들이 더 많이 판매되는지를 구체적으로 분석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182563" indent="-182563" defTabSz="9144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최종적으로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이러한 분석을 통해 매출 증대를 위한 선제적 전략을 도출하고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이를 바탕으로 더 효과적인 영업 및 마케팅 활동을 설계하는 것이 본 프로젝트의 핵심 목표</a:t>
            </a:r>
            <a:r>
              <a:rPr lang="en-US" altLang="ko-KR" sz="12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6E1D59-404A-9CE6-B6DB-659FDC97B429}"/>
              </a:ext>
            </a:extLst>
          </p:cNvPr>
          <p:cNvSpPr/>
          <p:nvPr/>
        </p:nvSpPr>
        <p:spPr>
          <a:xfrm>
            <a:off x="1363950" y="4219583"/>
            <a:ext cx="1341059" cy="2173603"/>
          </a:xfrm>
          <a:prstGeom prst="rect">
            <a:avLst/>
          </a:prstGeom>
          <a:solidFill>
            <a:srgbClr val="DAE3F3"/>
          </a:solidFill>
          <a:ln w="12700">
            <a:noFill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r>
              <a:rPr lang="ko-KR" altLang="en-US" sz="1600" b="1" dirty="0">
                <a:solidFill>
                  <a:srgbClr val="002060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주제 선정</a:t>
            </a:r>
            <a:endParaRPr lang="en-US" altLang="ko-KR" sz="1600" b="1" dirty="0">
              <a:solidFill>
                <a:srgbClr val="002060"/>
              </a:solidFill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  <a:p>
            <a:pPr algn="ctr" latinLnBrk="0"/>
            <a:r>
              <a:rPr lang="ko-KR" altLang="en-US" sz="1600" b="1" dirty="0">
                <a:solidFill>
                  <a:srgbClr val="002060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이유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3" y="1657290"/>
            <a:ext cx="7775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목표 및 주제 선정</a:t>
            </a:r>
            <a:endParaRPr kumimoji="0" lang="en" altLang="ko-KR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1DE4E7E-0ABE-1413-8704-E6055E2D70F5}"/>
              </a:ext>
            </a:extLst>
          </p:cNvPr>
          <p:cNvSpPr/>
          <p:nvPr/>
        </p:nvSpPr>
        <p:spPr>
          <a:xfrm>
            <a:off x="12238989" y="4739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15">
            <a:extLst>
              <a:ext uri="{FF2B5EF4-FFF2-40B4-BE49-F238E27FC236}">
                <a16:creationId xmlns:a16="http://schemas.microsoft.com/office/drawing/2014/main" id="{4F1E411F-9E2C-6352-F1D2-C3473D6C3DF0}"/>
              </a:ext>
            </a:extLst>
          </p:cNvPr>
          <p:cNvSpPr/>
          <p:nvPr/>
        </p:nvSpPr>
        <p:spPr>
          <a:xfrm>
            <a:off x="11605317" y="454891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화살표: 갈매기형 수장 16">
            <a:extLst>
              <a:ext uri="{FF2B5EF4-FFF2-40B4-BE49-F238E27FC236}">
                <a16:creationId xmlns:a16="http://schemas.microsoft.com/office/drawing/2014/main" id="{5A35938B-0D11-E333-2B7D-05CBE690B5B7}"/>
              </a:ext>
            </a:extLst>
          </p:cNvPr>
          <p:cNvSpPr/>
          <p:nvPr/>
        </p:nvSpPr>
        <p:spPr>
          <a:xfrm>
            <a:off x="12836051" y="46759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3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바닥글 개체 틀 7">
            <a:extLst>
              <a:ext uri="{FF2B5EF4-FFF2-40B4-BE49-F238E27FC236}">
                <a16:creationId xmlns:a16="http://schemas.microsoft.com/office/drawing/2014/main" id="{2F6D43A6-E120-3345-ECF7-7F7D3FC6552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5739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배경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2.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en-US" altLang="ko-KR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Olist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도메인 분석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err="1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Olist</a:t>
            </a:r>
            <a:r>
              <a:rPr lang="en-US" altLang="ko-KR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기업 현황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9" name="화살표: 갈매기형 수장 93">
            <a:extLst>
              <a:ext uri="{FF2B5EF4-FFF2-40B4-BE49-F238E27FC236}">
                <a16:creationId xmlns:a16="http://schemas.microsoft.com/office/drawing/2014/main" id="{0A39BE20-35D9-AAF0-1A8E-147673AA84A3}"/>
              </a:ext>
            </a:extLst>
          </p:cNvPr>
          <p:cNvSpPr/>
          <p:nvPr/>
        </p:nvSpPr>
        <p:spPr>
          <a:xfrm>
            <a:off x="12889059" y="4612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3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화살표: 갈매기형 수장 94">
            <a:extLst>
              <a:ext uri="{FF2B5EF4-FFF2-40B4-BE49-F238E27FC236}">
                <a16:creationId xmlns:a16="http://schemas.microsoft.com/office/drawing/2014/main" id="{4093C314-5360-D406-1B13-8004B58A6D22}"/>
              </a:ext>
            </a:extLst>
          </p:cNvPr>
          <p:cNvSpPr/>
          <p:nvPr/>
        </p:nvSpPr>
        <p:spPr>
          <a:xfrm>
            <a:off x="12261575" y="457200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갈매기형 수장 95">
            <a:extLst>
              <a:ext uri="{FF2B5EF4-FFF2-40B4-BE49-F238E27FC236}">
                <a16:creationId xmlns:a16="http://schemas.microsoft.com/office/drawing/2014/main" id="{200C5DF3-C38D-BE5E-76AD-F0CB1FC0143F}"/>
              </a:ext>
            </a:extLst>
          </p:cNvPr>
          <p:cNvSpPr/>
          <p:nvPr/>
        </p:nvSpPr>
        <p:spPr>
          <a:xfrm>
            <a:off x="11651975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73">
            <a:extLst>
              <a:ext uri="{FF2B5EF4-FFF2-40B4-BE49-F238E27FC236}">
                <a16:creationId xmlns:a16="http://schemas.microsoft.com/office/drawing/2014/main" id="{2EAE123B-4D05-0655-BB9E-FBFD9440AA2F}"/>
              </a:ext>
            </a:extLst>
          </p:cNvPr>
          <p:cNvSpPr/>
          <p:nvPr/>
        </p:nvSpPr>
        <p:spPr>
          <a:xfrm>
            <a:off x="1213175" y="2680816"/>
            <a:ext cx="4781316" cy="1648052"/>
          </a:xfrm>
          <a:prstGeom prst="rect">
            <a:avLst/>
          </a:prstGeom>
          <a:solidFill>
            <a:srgbClr val="DEEBF7"/>
          </a:solidFill>
          <a:ln w="12700">
            <a:miter lim="400000"/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endParaRPr kumimoji="0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AF04DACB-4719-9A37-6C27-3E9CAC9C1A41}"/>
              </a:ext>
            </a:extLst>
          </p:cNvPr>
          <p:cNvSpPr/>
          <p:nvPr/>
        </p:nvSpPr>
        <p:spPr>
          <a:xfrm>
            <a:off x="1213175" y="4676548"/>
            <a:ext cx="4781316" cy="1648052"/>
          </a:xfrm>
          <a:prstGeom prst="rect">
            <a:avLst/>
          </a:prstGeom>
          <a:solidFill>
            <a:srgbClr val="FFFFFF"/>
          </a:solidFill>
          <a:ln w="12700">
            <a:solidFill>
              <a:srgbClr val="EEECE1"/>
            </a:solidFill>
          </a:ln>
          <a:effectLst>
            <a:outerShdw blurRad="50800" dist="38100" dir="2700000" rotWithShape="0">
              <a:srgbClr val="376092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marL="0" marR="0" lvl="0" indent="0" algn="l" defTabSz="914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13CE973-3931-169B-F4D3-E4CF605A7ACC}"/>
              </a:ext>
            </a:extLst>
          </p:cNvPr>
          <p:cNvSpPr txBox="1"/>
          <p:nvPr/>
        </p:nvSpPr>
        <p:spPr>
          <a:xfrm>
            <a:off x="1462348" y="5050453"/>
            <a:ext cx="4282969" cy="900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l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이커머스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사업을 확장하며 서비스를 이용 중인 온라인 상점의 매출을 늘리기 위한 </a:t>
            </a:r>
            <a:r>
              <a:rPr lang="ko-KR" altLang="en-US" sz="12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마켓플레이스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솔루션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전자 상거래 부문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을 제공하기 위해 고객 주문 정보 데이터셋을 공개하고 있음</a:t>
            </a:r>
            <a:r>
              <a:rPr lang="en-US" altLang="ko-KR" sz="12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.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00E59-37A8-1D61-5020-748DF99E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621" y="3162173"/>
            <a:ext cx="5158565" cy="207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F9BF05AA-70AD-44F3-34E6-E1EC0FEE539B}"/>
              </a:ext>
            </a:extLst>
          </p:cNvPr>
          <p:cNvSpPr txBox="1"/>
          <p:nvPr/>
        </p:nvSpPr>
        <p:spPr>
          <a:xfrm>
            <a:off x="1355941" y="2916221"/>
            <a:ext cx="4480489" cy="11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pPr>
            <a:r>
              <a:rPr kumimoji="0" lang="en" altLang="ko-Kore-KR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Olist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는 브라질의 백화점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(</a:t>
            </a:r>
            <a:r>
              <a:rPr kumimoji="0" lang="ko-KR" altLang="en-US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마켓플레이스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) 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브랜드로 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2015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년부터 </a:t>
            </a:r>
            <a:r>
              <a:rPr kumimoji="0" lang="en" altLang="ko-Kore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SaaS(Software as a Service) 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기술 기업으로 전자상거래 운영을 시작했으며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, </a:t>
            </a:r>
            <a:r>
              <a:rPr kumimoji="0" lang="en" altLang="ko-Kore-KR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Olist</a:t>
            </a:r>
            <a:r>
              <a:rPr kumimoji="0" lang="en" altLang="ko-Kore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 store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에서 물건을 팔고 </a:t>
            </a:r>
            <a:r>
              <a:rPr kumimoji="0" lang="en" altLang="ko-Kore-KR" sz="12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Olist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의 물류센터를 통해 직접 고객에게 물품을 배송하는 서비스를 운영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Medium"/>
                <a:sym typeface="KoPubWorld돋움체 Medium"/>
              </a:rPr>
              <a:t>. 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Medium"/>
              <a:sym typeface="KoPubWorld돋움체 Medium"/>
            </a:endParaRPr>
          </a:p>
        </p:txBody>
      </p:sp>
      <p:sp>
        <p:nvSpPr>
          <p:cNvPr id="29" name="바닥글 개체 틀 7">
            <a:extLst>
              <a:ext uri="{FF2B5EF4-FFF2-40B4-BE49-F238E27FC236}">
                <a16:creationId xmlns:a16="http://schemas.microsoft.com/office/drawing/2014/main" id="{C13CC4B3-9402-C979-A40C-FA55979443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29929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배경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3.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퍼널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및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KPI</a:t>
            </a:r>
            <a:endParaRPr lang="ko-KR" altLang="en-US" sz="2400" dirty="0">
              <a:latin typeface="210 OmniGothic 050" panose="02020603020101020101" pitchFamily="18" charset="-127"/>
              <a:ea typeface="210 OmniGothic 050" panose="02020603020101020101" pitchFamily="18" charset="-127"/>
              <a:cs typeface="KoPubWorldDotum Bold" pitchFamily="2" charset="-127"/>
            </a:endParaRPr>
          </a:p>
        </p:txBody>
      </p:sp>
      <p:sp>
        <p:nvSpPr>
          <p:cNvPr id="6" name="바닥글 개체 틀 7">
            <a:extLst>
              <a:ext uri="{FF2B5EF4-FFF2-40B4-BE49-F238E27FC236}">
                <a16:creationId xmlns:a16="http://schemas.microsoft.com/office/drawing/2014/main" id="{332E512B-8F8F-5B75-C586-B99CD91087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퍼널</a:t>
            </a: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구성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33">
            <a:extLst>
              <a:ext uri="{FF2B5EF4-FFF2-40B4-BE49-F238E27FC236}">
                <a16:creationId xmlns:a16="http://schemas.microsoft.com/office/drawing/2014/main" id="{68748ADB-04DA-9BAC-84D4-E827F5B645C1}"/>
              </a:ext>
            </a:extLst>
          </p:cNvPr>
          <p:cNvSpPr/>
          <p:nvPr/>
        </p:nvSpPr>
        <p:spPr>
          <a:xfrm>
            <a:off x="12225961" y="459509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40">
            <a:extLst>
              <a:ext uri="{FF2B5EF4-FFF2-40B4-BE49-F238E27FC236}">
                <a16:creationId xmlns:a16="http://schemas.microsoft.com/office/drawing/2014/main" id="{19E76162-D88A-1AA9-0A64-6917D8B26065}"/>
              </a:ext>
            </a:extLst>
          </p:cNvPr>
          <p:cNvSpPr/>
          <p:nvPr/>
        </p:nvSpPr>
        <p:spPr>
          <a:xfrm>
            <a:off x="11649379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화살표: 갈매기형 수장 41">
            <a:extLst>
              <a:ext uri="{FF2B5EF4-FFF2-40B4-BE49-F238E27FC236}">
                <a16:creationId xmlns:a16="http://schemas.microsoft.com/office/drawing/2014/main" id="{E048926C-629A-8A20-925E-0775AFCCD072}"/>
              </a:ext>
            </a:extLst>
          </p:cNvPr>
          <p:cNvSpPr/>
          <p:nvPr/>
        </p:nvSpPr>
        <p:spPr>
          <a:xfrm>
            <a:off x="12882433" y="471055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3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" name="직선 연결선 31">
            <a:extLst>
              <a:ext uri="{FF2B5EF4-FFF2-40B4-BE49-F238E27FC236}">
                <a16:creationId xmlns:a16="http://schemas.microsoft.com/office/drawing/2014/main" id="{BBB18B92-2574-4AB9-1CD0-2995B775415A}"/>
              </a:ext>
            </a:extLst>
          </p:cNvPr>
          <p:cNvCxnSpPr/>
          <p:nvPr/>
        </p:nvCxnSpPr>
        <p:spPr>
          <a:xfrm flipH="1">
            <a:off x="6665406" y="-1828800"/>
            <a:ext cx="3665096" cy="0"/>
          </a:xfrm>
          <a:prstGeom prst="line">
            <a:avLst/>
          </a:prstGeom>
          <a:ln>
            <a:solidFill>
              <a:srgbClr val="655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5DA2D5-FDA4-C135-D6F8-FDA9BCE34CC9}"/>
              </a:ext>
            </a:extLst>
          </p:cNvPr>
          <p:cNvSpPr/>
          <p:nvPr/>
        </p:nvSpPr>
        <p:spPr>
          <a:xfrm>
            <a:off x="6795882" y="5225003"/>
            <a:ext cx="5539787" cy="947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셀러가 등록된 후 실제로 상품을 판매하는 단계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이 단계에서는 셀러가 얼마나 </a:t>
            </a:r>
            <a:b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</a:b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성공적으로 상품을 판매하는지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그리고 매출에 얼마나 기여하는지를 분석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411AA9B-E0DA-EBBE-5922-CE6D2F2296C4}"/>
              </a:ext>
            </a:extLst>
          </p:cNvPr>
          <p:cNvSpPr/>
          <p:nvPr/>
        </p:nvSpPr>
        <p:spPr>
          <a:xfrm rot="10800000">
            <a:off x="1362870" y="2643425"/>
            <a:ext cx="4849887" cy="3920437"/>
          </a:xfrm>
          <a:prstGeom prst="triangle">
            <a:avLst/>
          </a:prstGeom>
          <a:solidFill>
            <a:srgbClr val="DEEBF7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1E7AFA8D-AC3B-66E3-4093-3C202DCE17FC}"/>
              </a:ext>
            </a:extLst>
          </p:cNvPr>
          <p:cNvSpPr/>
          <p:nvPr/>
        </p:nvSpPr>
        <p:spPr>
          <a:xfrm rot="10800000">
            <a:off x="1973131" y="3674399"/>
            <a:ext cx="3629367" cy="2933822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삼각형 29">
            <a:extLst>
              <a:ext uri="{FF2B5EF4-FFF2-40B4-BE49-F238E27FC236}">
                <a16:creationId xmlns:a16="http://schemas.microsoft.com/office/drawing/2014/main" id="{7C39107F-FC4A-AA2E-AEBC-4465F44334CF}"/>
              </a:ext>
            </a:extLst>
          </p:cNvPr>
          <p:cNvSpPr/>
          <p:nvPr/>
        </p:nvSpPr>
        <p:spPr>
          <a:xfrm rot="10800000">
            <a:off x="2665380" y="4838815"/>
            <a:ext cx="2244872" cy="1638233"/>
          </a:xfrm>
          <a:prstGeom prst="triangle">
            <a:avLst/>
          </a:prstGeom>
          <a:solidFill>
            <a:srgbClr val="002060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6978B1C9-3828-8D06-629C-F7D200229B3B}"/>
              </a:ext>
            </a:extLst>
          </p:cNvPr>
          <p:cNvSpPr txBox="1"/>
          <p:nvPr/>
        </p:nvSpPr>
        <p:spPr>
          <a:xfrm>
            <a:off x="3242346" y="2901754"/>
            <a:ext cx="1090933" cy="47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첫 </a:t>
            </a:r>
            <a:r>
              <a:rPr lang="ko-KR" altLang="en-US" sz="1800" dirty="0" err="1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컨택</a:t>
            </a:r>
            <a:endParaRPr kumimoji="0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32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1675AC2B-FD75-4DDB-2DE2-32C3DBD437A6}"/>
              </a:ext>
            </a:extLst>
          </p:cNvPr>
          <p:cNvSpPr txBox="1"/>
          <p:nvPr/>
        </p:nvSpPr>
        <p:spPr>
          <a:xfrm>
            <a:off x="2665379" y="4003301"/>
            <a:ext cx="2244873" cy="47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셀러 계약 체결</a:t>
            </a:r>
            <a:endParaRPr kumimoji="0" lang="ko-KR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sym typeface="KoPubWorld돋움체 Medium"/>
            </a:endParaRPr>
          </a:p>
        </p:txBody>
      </p:sp>
      <p:sp>
        <p:nvSpPr>
          <p:cNvPr id="34" name="하이브리드 업무 환경 하에서 조직을 성공적으로 이끌 수 있는 수단과 기술의 습득">
            <a:extLst>
              <a:ext uri="{FF2B5EF4-FFF2-40B4-BE49-F238E27FC236}">
                <a16:creationId xmlns:a16="http://schemas.microsoft.com/office/drawing/2014/main" id="{B4CA5B86-1F10-129B-2E47-842147D8AB67}"/>
              </a:ext>
            </a:extLst>
          </p:cNvPr>
          <p:cNvSpPr txBox="1"/>
          <p:nvPr/>
        </p:nvSpPr>
        <p:spPr>
          <a:xfrm>
            <a:off x="3213771" y="5022868"/>
            <a:ext cx="1090933" cy="8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marL="317496" indent="-317496" defTabSz="914390">
              <a:buSzPct val="100000"/>
              <a:buFont typeface="Arial"/>
              <a:buChar char="•"/>
              <a:defRPr sz="1400">
                <a:latin typeface="KoPubWorld돋움체 Medium"/>
                <a:ea typeface="KoPubWorld돋움체 Medium"/>
                <a:cs typeface="KoPubWorld돋움체 Medium"/>
                <a:sym typeface="KoPubWorld돋움체 Medium"/>
              </a:defRPr>
            </a:lvl1pPr>
          </a:lstStyle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ko-KR" altLang="en-US" sz="1800" dirty="0">
                <a:solidFill>
                  <a:schemeClr val="bg1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상품</a:t>
            </a:r>
            <a:endParaRPr lang="en-US" altLang="ko-KR" sz="1800" dirty="0">
              <a:solidFill>
                <a:schemeClr val="bg1"/>
              </a:solidFill>
              <a:latin typeface="210 OmniGothic 030" panose="02020603020101020101" pitchFamily="18" charset="-127"/>
              <a:ea typeface="210 OmniGothic 030" panose="02020603020101020101" pitchFamily="18" charset="-127"/>
            </a:endParaRPr>
          </a:p>
          <a:p>
            <a:pPr marL="0" marR="0" lvl="0" indent="0" algn="ctr" defTabSz="91439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sym typeface="KoPubWorld돋움체 Medium"/>
              </a:rPr>
              <a:t>판매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320772-947B-673E-1314-6CEC56D3C9BC}"/>
              </a:ext>
            </a:extLst>
          </p:cNvPr>
          <p:cNvSpPr/>
          <p:nvPr/>
        </p:nvSpPr>
        <p:spPr>
          <a:xfrm>
            <a:off x="6795882" y="4061619"/>
            <a:ext cx="5539787" cy="947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리드가 셀러로 전환되는 단계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영업 담당자의 연락 후 리드가 </a:t>
            </a:r>
            <a:endParaRPr kumimoji="0" lang="en-US" altLang="ko-KR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실제로 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Olist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에서 셀러로 등록되는 과정을 포함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875743-9B57-B545-5ED8-A37C331ACA88}"/>
              </a:ext>
            </a:extLst>
          </p:cNvPr>
          <p:cNvSpPr/>
          <p:nvPr/>
        </p:nvSpPr>
        <p:spPr>
          <a:xfrm>
            <a:off x="6795882" y="2879778"/>
            <a:ext cx="5539787" cy="947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리드가 영업개발 담당자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kumimoji="0" lang="en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SDR)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와 처음 연락을 주고받는 단계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이 단계는 고객이 </a:t>
            </a:r>
            <a:r>
              <a:rPr kumimoji="0" lang="en" altLang="ko-KR" sz="1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Olist</a:t>
            </a:r>
            <a:r>
              <a:rPr kumimoji="0" lang="ko-KR" alt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에 관심을 가지고 초기 정보를 제공하는 과정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23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분석 배경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3.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</a:t>
            </a:r>
            <a:r>
              <a:rPr lang="ko-KR" altLang="en-US" sz="2400" dirty="0" err="1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퍼널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및 </a:t>
            </a: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KPI</a:t>
            </a:r>
            <a:endParaRPr lang="ko-KR" altLang="en-US" sz="2400" dirty="0">
              <a:latin typeface="210 OmniGothic 050" panose="02020603020101020101" pitchFamily="18" charset="-127"/>
              <a:ea typeface="210 OmniGothic 050" panose="02020603020101020101" pitchFamily="18" charset="-127"/>
              <a:cs typeface="KoPubWorldDotum Bold" pitchFamily="2" charset="-127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KPI (</a:t>
            </a: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핵심성과지수</a:t>
            </a:r>
            <a:r>
              <a:rPr lang="en-US" altLang="ko-KR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)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33">
            <a:extLst>
              <a:ext uri="{FF2B5EF4-FFF2-40B4-BE49-F238E27FC236}">
                <a16:creationId xmlns:a16="http://schemas.microsoft.com/office/drawing/2014/main" id="{68748ADB-04DA-9BAC-84D4-E827F5B645C1}"/>
              </a:ext>
            </a:extLst>
          </p:cNvPr>
          <p:cNvSpPr/>
          <p:nvPr/>
        </p:nvSpPr>
        <p:spPr>
          <a:xfrm>
            <a:off x="12225961" y="459509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40">
            <a:extLst>
              <a:ext uri="{FF2B5EF4-FFF2-40B4-BE49-F238E27FC236}">
                <a16:creationId xmlns:a16="http://schemas.microsoft.com/office/drawing/2014/main" id="{19E76162-D88A-1AA9-0A64-6917D8B26065}"/>
              </a:ext>
            </a:extLst>
          </p:cNvPr>
          <p:cNvSpPr/>
          <p:nvPr/>
        </p:nvSpPr>
        <p:spPr>
          <a:xfrm>
            <a:off x="11649379" y="457200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화살표: 갈매기형 수장 41">
            <a:extLst>
              <a:ext uri="{FF2B5EF4-FFF2-40B4-BE49-F238E27FC236}">
                <a16:creationId xmlns:a16="http://schemas.microsoft.com/office/drawing/2014/main" id="{E048926C-629A-8A20-925E-0775AFCCD072}"/>
              </a:ext>
            </a:extLst>
          </p:cNvPr>
          <p:cNvSpPr/>
          <p:nvPr/>
        </p:nvSpPr>
        <p:spPr>
          <a:xfrm>
            <a:off x="12882433" y="471055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3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" name="직선 연결선 31">
            <a:extLst>
              <a:ext uri="{FF2B5EF4-FFF2-40B4-BE49-F238E27FC236}">
                <a16:creationId xmlns:a16="http://schemas.microsoft.com/office/drawing/2014/main" id="{BBB18B92-2574-4AB9-1CD0-2995B775415A}"/>
              </a:ext>
            </a:extLst>
          </p:cNvPr>
          <p:cNvCxnSpPr/>
          <p:nvPr/>
        </p:nvCxnSpPr>
        <p:spPr>
          <a:xfrm flipH="1">
            <a:off x="6665406" y="-1828800"/>
            <a:ext cx="3665096" cy="0"/>
          </a:xfrm>
          <a:prstGeom prst="line">
            <a:avLst/>
          </a:prstGeom>
          <a:ln>
            <a:solidFill>
              <a:srgbClr val="655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">
            <a:extLst>
              <a:ext uri="{FF2B5EF4-FFF2-40B4-BE49-F238E27FC236}">
                <a16:creationId xmlns:a16="http://schemas.microsoft.com/office/drawing/2014/main" id="{44802F32-0506-F393-4B55-D0251527B55C}"/>
              </a:ext>
            </a:extLst>
          </p:cNvPr>
          <p:cNvGrpSpPr/>
          <p:nvPr/>
        </p:nvGrpSpPr>
        <p:grpSpPr>
          <a:xfrm>
            <a:off x="1619794" y="2719480"/>
            <a:ext cx="4413317" cy="556156"/>
            <a:chOff x="816243" y="2952746"/>
            <a:chExt cx="3622837" cy="499157"/>
          </a:xfrm>
          <a:solidFill>
            <a:srgbClr val="002060"/>
          </a:solidFill>
        </p:grpSpPr>
        <p:sp>
          <p:nvSpPr>
            <p:cNvPr id="3" name="모서리가 둥근 직사각형">
              <a:extLst>
                <a:ext uri="{FF2B5EF4-FFF2-40B4-BE49-F238E27FC236}">
                  <a16:creationId xmlns:a16="http://schemas.microsoft.com/office/drawing/2014/main" id="{2A05630B-7BE5-208B-D689-B68D2174BB63}"/>
                </a:ext>
              </a:extLst>
            </p:cNvPr>
            <p:cNvSpPr/>
            <p:nvPr/>
          </p:nvSpPr>
          <p:spPr>
            <a:xfrm>
              <a:off x="816243" y="2952746"/>
              <a:ext cx="3622837" cy="499157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rotWithShape="0">
                <a:srgbClr val="203864">
                  <a:alpha val="40000"/>
                </a:srgbClr>
              </a:outerShdw>
            </a:effectLst>
          </p:spPr>
          <p:txBody>
            <a:bodyPr wrap="square" lIns="45713" tIns="45713" rIns="45713" bIns="45713" numCol="1" anchor="ctr">
              <a:noAutofit/>
            </a:bodyPr>
            <a:lstStyle/>
            <a:p>
              <a:pPr marL="0" marR="0" lvl="0" indent="0" algn="ctr" defTabSz="101581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endParaRPr kumimoji="0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Bold"/>
              </a:endParaRPr>
            </a:p>
          </p:txBody>
        </p:sp>
        <p:sp>
          <p:nvSpPr>
            <p:cNvPr id="4" name="충남 문화기반시설">
              <a:extLst>
                <a:ext uri="{FF2B5EF4-FFF2-40B4-BE49-F238E27FC236}">
                  <a16:creationId xmlns:a16="http://schemas.microsoft.com/office/drawing/2014/main" id="{E4259AA0-5528-6939-D2AE-2FEF54FC6B9A}"/>
                </a:ext>
              </a:extLst>
            </p:cNvPr>
            <p:cNvSpPr txBox="1"/>
            <p:nvPr/>
          </p:nvSpPr>
          <p:spPr>
            <a:xfrm>
              <a:off x="851119" y="3020375"/>
              <a:ext cx="3469968" cy="364871"/>
            </a:xfrm>
            <a:prstGeom prst="round2Same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3" tIns="45713" rIns="45713" bIns="45713" numCol="1" anchor="ctr">
              <a:spAutoFit/>
            </a:bodyPr>
            <a:lstStyle>
              <a:lvl1pPr algn="ctr" defTabSz="1015859"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 marL="0" marR="0" lvl="0" indent="0" algn="ctr" defTabSz="101599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>
                  <a:solidFill>
                    <a:srgbClr val="0070C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rPr lang="ko-KR" altLang="en-US" sz="1600" b="1" dirty="0">
                  <a:solidFill>
                    <a:prstClr val="white"/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셀러 계약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전환율</a:t>
              </a:r>
              <a:endParaRPr kumimoji="0" lang="en" altLang="ko-KR" sz="1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Medium"/>
              </a:endParaRPr>
            </a:p>
          </p:txBody>
        </p:sp>
      </p:grpSp>
      <p:sp>
        <p:nvSpPr>
          <p:cNvPr id="5" name="직사각형 18">
            <a:extLst>
              <a:ext uri="{FF2B5EF4-FFF2-40B4-BE49-F238E27FC236}">
                <a16:creationId xmlns:a16="http://schemas.microsoft.com/office/drawing/2014/main" id="{044FBA72-FF0A-FA1D-5450-006F6ABD0C9A}"/>
              </a:ext>
            </a:extLst>
          </p:cNvPr>
          <p:cNvSpPr/>
          <p:nvPr/>
        </p:nvSpPr>
        <p:spPr>
          <a:xfrm>
            <a:off x="1055114" y="3316923"/>
            <a:ext cx="5400009" cy="254715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E7E7E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리드에서 실제 셀러로 전환된 비율을 측정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계산식 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(</a:t>
            </a:r>
            <a:r>
              <a:rPr lang="en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seller 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수 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/ </a:t>
            </a:r>
            <a:r>
              <a:rPr lang="en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lead 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수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) * 100%</a:t>
            </a: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 지표를 통해 </a:t>
            </a:r>
            <a:r>
              <a:rPr lang="en" altLang="ko-KR" sz="14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에 유입된 리드 중에서 얼마나 많은 리드가 셀러로 전환되었는지를 평가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  <a:endParaRPr lang="ko-KR" altLang="en-US" sz="1400" kern="0" dirty="0"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C4C36D75-68F0-ED95-4860-B84FBCB391FF}"/>
              </a:ext>
            </a:extLst>
          </p:cNvPr>
          <p:cNvGrpSpPr/>
          <p:nvPr/>
        </p:nvGrpSpPr>
        <p:grpSpPr>
          <a:xfrm>
            <a:off x="7733944" y="2696203"/>
            <a:ext cx="4413317" cy="556156"/>
            <a:chOff x="816243" y="2952746"/>
            <a:chExt cx="3622837" cy="499157"/>
          </a:xfrm>
          <a:solidFill>
            <a:srgbClr val="002060"/>
          </a:solidFill>
        </p:grpSpPr>
        <p:sp>
          <p:nvSpPr>
            <p:cNvPr id="8" name="모서리가 둥근 직사각형">
              <a:extLst>
                <a:ext uri="{FF2B5EF4-FFF2-40B4-BE49-F238E27FC236}">
                  <a16:creationId xmlns:a16="http://schemas.microsoft.com/office/drawing/2014/main" id="{173B020A-F68B-CE36-41ED-94FADB65FEA9}"/>
                </a:ext>
              </a:extLst>
            </p:cNvPr>
            <p:cNvSpPr/>
            <p:nvPr/>
          </p:nvSpPr>
          <p:spPr>
            <a:xfrm>
              <a:off x="816243" y="2952746"/>
              <a:ext cx="3622837" cy="499157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>
              <a:outerShdw blurRad="50800" dist="38100" dir="2700000" rotWithShape="0">
                <a:srgbClr val="203864">
                  <a:alpha val="40000"/>
                </a:srgbClr>
              </a:outerShdw>
            </a:effectLst>
          </p:spPr>
          <p:txBody>
            <a:bodyPr wrap="square" lIns="45713" tIns="45713" rIns="45713" bIns="45713" numCol="1" anchor="ctr">
              <a:noAutofit/>
            </a:bodyPr>
            <a:lstStyle/>
            <a:p>
              <a:pPr marL="0" marR="0" lvl="0" indent="0" algn="ctr" defTabSz="101581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pPr>
              <a:endParaRPr kumimoji="0" sz="16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Bold"/>
              </a:endParaRPr>
            </a:p>
          </p:txBody>
        </p:sp>
        <p:sp>
          <p:nvSpPr>
            <p:cNvPr id="16" name="충남 문화기반시설">
              <a:extLst>
                <a:ext uri="{FF2B5EF4-FFF2-40B4-BE49-F238E27FC236}">
                  <a16:creationId xmlns:a16="http://schemas.microsoft.com/office/drawing/2014/main" id="{ABC8CD16-576F-EC09-CB1D-5B013FEEAEE5}"/>
                </a:ext>
              </a:extLst>
            </p:cNvPr>
            <p:cNvSpPr txBox="1"/>
            <p:nvPr/>
          </p:nvSpPr>
          <p:spPr>
            <a:xfrm>
              <a:off x="851119" y="3020376"/>
              <a:ext cx="3469968" cy="364871"/>
            </a:xfrm>
            <a:prstGeom prst="round2Same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3" tIns="45713" rIns="45713" bIns="45713" numCol="1" anchor="ctr">
              <a:spAutoFit/>
            </a:bodyPr>
            <a:lstStyle>
              <a:lvl1pPr algn="ctr" defTabSz="1015859">
                <a:defRPr sz="130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  <a:sym typeface="KoPubWorld돋움체 Bold"/>
                </a:defRPr>
              </a:lvl1pPr>
            </a:lstStyle>
            <a:p>
              <a:pPr marL="0" marR="0" lvl="0" indent="0" algn="ctr" defTabSz="101599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>
                  <a:solidFill>
                    <a:srgbClr val="0070C0"/>
                  </a:solidFill>
                  <a:latin typeface="KoPubWorld돋움체 Medium"/>
                  <a:ea typeface="KoPubWorld돋움체 Medium"/>
                  <a:cs typeface="KoPubWorld돋움체 Medium"/>
                  <a:sym typeface="KoPubWorld돋움체 Medium"/>
                </a:defRPr>
              </a:pPr>
              <a:r>
                <a:rPr lang="ko-KR" altLang="en-US" sz="1600" b="1" dirty="0">
                  <a:solidFill>
                    <a:prstClr val="white"/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상품 판매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210 OmniGothic 030" panose="02020603020101020101" pitchFamily="18" charset="-127"/>
                  <a:ea typeface="210 OmniGothic 030" panose="02020603020101020101" pitchFamily="18" charset="-127"/>
                  <a:cs typeface="KOPUBWORLDDOTUM MEDIUM" pitchFamily="2" charset="-127"/>
                  <a:sym typeface="KoPubWorld돋움체 Medium"/>
                </a:rPr>
                <a:t>전환율</a:t>
              </a:r>
              <a:endParaRPr lang="ko-KR" altLang="en-US" sz="1600" b="1" dirty="0">
                <a:solidFill>
                  <a:prstClr val="white"/>
                </a:solidFill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  <a:sym typeface="KoPubWorld돋움체 Medium"/>
              </a:endParaRPr>
            </a:p>
          </p:txBody>
        </p:sp>
      </p:grpSp>
      <p:sp>
        <p:nvSpPr>
          <p:cNvPr id="17" name="직사각형 18">
            <a:extLst>
              <a:ext uri="{FF2B5EF4-FFF2-40B4-BE49-F238E27FC236}">
                <a16:creationId xmlns:a16="http://schemas.microsoft.com/office/drawing/2014/main" id="{652A797E-C347-4A56-5DEA-CB908B751B28}"/>
              </a:ext>
            </a:extLst>
          </p:cNvPr>
          <p:cNvSpPr/>
          <p:nvPr/>
        </p:nvSpPr>
        <p:spPr>
          <a:xfrm>
            <a:off x="7192425" y="3316923"/>
            <a:ext cx="5340798" cy="254715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E7E7E9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anchor="ctr"/>
          <a:lstStyle/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셀러로 전환된 후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실제로 상품을 판매하는 셀러의 비율을 측정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계산식 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: (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상품 판매 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seller 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수 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/ seller 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수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) * 100%</a:t>
            </a: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이 지표는 계약된 셀러 중에서 실제로 상품을 판매하는 비율을 평가하며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, </a:t>
            </a:r>
            <a:r>
              <a:rPr lang="en-US" altLang="ko-KR" sz="1400" kern="0" dirty="0" err="1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r>
              <a:rPr lang="ko-KR" altLang="en-US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의 전체 매출에 얼마나 기여하는지를 측정</a:t>
            </a:r>
            <a:r>
              <a:rPr lang="en-US" altLang="ko-KR" sz="1400" kern="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.</a:t>
            </a:r>
          </a:p>
        </p:txBody>
      </p:sp>
      <p:sp>
        <p:nvSpPr>
          <p:cNvPr id="21" name="바닥글 개체 틀 7">
            <a:extLst>
              <a:ext uri="{FF2B5EF4-FFF2-40B4-BE49-F238E27FC236}">
                <a16:creationId xmlns:a16="http://schemas.microsoft.com/office/drawing/2014/main" id="{3DAF39F1-2676-A8CC-9953-5A37AD0986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2270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6712" y="1211759"/>
            <a:ext cx="38154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" altLang="ko-KR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II. </a:t>
            </a:r>
            <a:r>
              <a:rPr lang="ko-KR" altLang="en-US" sz="4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돋움체 Bold"/>
              </a:rPr>
              <a:t>데이터 소개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669" y="2426017"/>
            <a:ext cx="8001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원본 데이터 설명</a:t>
            </a:r>
          </a:p>
          <a:p>
            <a:pPr marL="514350" lvl="0" indent="-514350">
              <a:lnSpc>
                <a:spcPct val="200000"/>
              </a:lnSpc>
              <a:buAutoNum type="arabicPeriod"/>
              <a:defRPr/>
            </a:pPr>
            <a:r>
              <a:rPr lang="ko-KR" altLang="en-US" sz="2800" dirty="0" err="1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sz="2800" dirty="0"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 과정 설명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31AC7D-B47C-48E5-9EBC-DB0AADD649D3}"/>
              </a:ext>
            </a:extLst>
          </p:cNvPr>
          <p:cNvSpPr/>
          <p:nvPr/>
        </p:nvSpPr>
        <p:spPr>
          <a:xfrm>
            <a:off x="356712" y="2175351"/>
            <a:ext cx="13173869" cy="68897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6868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4">
            <a:extLst>
              <a:ext uri="{FF2B5EF4-FFF2-40B4-BE49-F238E27FC236}">
                <a16:creationId xmlns:a16="http://schemas.microsoft.com/office/drawing/2014/main" id="{AC9353D7-F0B1-4F9F-9A32-147D7B4F25EE}"/>
              </a:ext>
            </a:extLst>
          </p:cNvPr>
          <p:cNvSpPr/>
          <p:nvPr/>
        </p:nvSpPr>
        <p:spPr>
          <a:xfrm>
            <a:off x="371952" y="7059041"/>
            <a:ext cx="13173869" cy="36000"/>
          </a:xfrm>
          <a:custGeom>
            <a:avLst/>
            <a:gdLst/>
            <a:ahLst/>
            <a:cxnLst/>
            <a:rect l="l" t="t" r="r" b="b"/>
            <a:pathLst>
              <a:path w="8827135" h="66039">
                <a:moveTo>
                  <a:pt x="8827008" y="0"/>
                </a:moveTo>
                <a:lnTo>
                  <a:pt x="0" y="0"/>
                </a:lnTo>
                <a:lnTo>
                  <a:pt x="0" y="65532"/>
                </a:lnTo>
                <a:lnTo>
                  <a:pt x="8827008" y="65532"/>
                </a:lnTo>
                <a:lnTo>
                  <a:pt x="882700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9FBD6-4EC4-4F85-A195-E2E0928398FD}"/>
              </a:ext>
            </a:extLst>
          </p:cNvPr>
          <p:cNvSpPr txBox="1"/>
          <p:nvPr/>
        </p:nvSpPr>
        <p:spPr>
          <a:xfrm>
            <a:off x="11026138" y="0"/>
            <a:ext cx="2520000" cy="43200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II.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데이터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0C826-1062-408E-943C-6C8EF415A4F2}"/>
              </a:ext>
            </a:extLst>
          </p:cNvPr>
          <p:cNvSpPr txBox="1"/>
          <p:nvPr/>
        </p:nvSpPr>
        <p:spPr>
          <a:xfrm>
            <a:off x="354596" y="609600"/>
            <a:ext cx="683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1.</a:t>
            </a:r>
            <a:r>
              <a:rPr lang="ko-KR" altLang="en-US" sz="2400" dirty="0">
                <a:latin typeface="210 OmniGothic 050" panose="02020603020101020101" pitchFamily="18" charset="-127"/>
                <a:ea typeface="210 OmniGothic 050" panose="02020603020101020101" pitchFamily="18" charset="-127"/>
                <a:cs typeface="KoPubWorldDotum Bold" pitchFamily="2" charset="-127"/>
              </a:rPr>
              <a:t> 원본 데이터</a:t>
            </a: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6DADBEEB-0B64-FCD5-BF71-BF6428DA555B}"/>
              </a:ext>
            </a:extLst>
          </p:cNvPr>
          <p:cNvSpPr txBox="1"/>
          <p:nvPr/>
        </p:nvSpPr>
        <p:spPr>
          <a:xfrm>
            <a:off x="1055114" y="1657290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기본 데이터 셋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10" name="object 38">
            <a:extLst>
              <a:ext uri="{FF2B5EF4-FFF2-40B4-BE49-F238E27FC236}">
                <a16:creationId xmlns:a16="http://schemas.microsoft.com/office/drawing/2014/main" id="{7B02D616-CEC7-9322-1D18-3EEA43C5C2C7}"/>
              </a:ext>
            </a:extLst>
          </p:cNvPr>
          <p:cNvGrpSpPr/>
          <p:nvPr/>
        </p:nvGrpSpPr>
        <p:grpSpPr>
          <a:xfrm>
            <a:off x="966410" y="1591881"/>
            <a:ext cx="46000" cy="461010"/>
            <a:chOff x="416356" y="1102779"/>
            <a:chExt cx="44450" cy="461009"/>
          </a:xfrm>
        </p:grpSpPr>
        <p:sp>
          <p:nvSpPr>
            <p:cNvPr id="11" name="object 39">
              <a:extLst>
                <a:ext uri="{FF2B5EF4-FFF2-40B4-BE49-F238E27FC236}">
                  <a16:creationId xmlns:a16="http://schemas.microsoft.com/office/drawing/2014/main" id="{ABB0C4A9-B02D-B53A-E49D-9665BBA0E221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endParaRPr>
            </a:p>
          </p:txBody>
        </p:sp>
        <p:sp>
          <p:nvSpPr>
            <p:cNvPr id="12" name="object 40">
              <a:extLst>
                <a:ext uri="{FF2B5EF4-FFF2-40B4-BE49-F238E27FC236}">
                  <a16:creationId xmlns:a16="http://schemas.microsoft.com/office/drawing/2014/main" id="{292D45B9-A9A7-C1BC-8AC5-2893879082DB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1DE4E7E-0ABE-1413-8704-E6055E2D70F5}"/>
              </a:ext>
            </a:extLst>
          </p:cNvPr>
          <p:cNvSpPr/>
          <p:nvPr/>
        </p:nvSpPr>
        <p:spPr>
          <a:xfrm>
            <a:off x="12870233" y="473941"/>
            <a:ext cx="642618" cy="261993"/>
          </a:xfrm>
          <a:prstGeom prst="chevron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2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화살표: 갈매기형 수장 15">
            <a:extLst>
              <a:ext uri="{FF2B5EF4-FFF2-40B4-BE49-F238E27FC236}">
                <a16:creationId xmlns:a16="http://schemas.microsoft.com/office/drawing/2014/main" id="{4F1E411F-9E2C-6352-F1D2-C3473D6C3DF0}"/>
              </a:ext>
            </a:extLst>
          </p:cNvPr>
          <p:cNvSpPr/>
          <p:nvPr/>
        </p:nvSpPr>
        <p:spPr>
          <a:xfrm>
            <a:off x="12236561" y="454891"/>
            <a:ext cx="642618" cy="261993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돋움체 Bold" panose="00000800000000000000" pitchFamily="2" charset="-127"/>
              </a:rPr>
              <a:t>1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OmniGothic 040" panose="02020603020101020101" pitchFamily="18" charset="-127"/>
              <a:ea typeface="210 OmniGothic 040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모서리가 둥근 직사각형">
            <a:extLst>
              <a:ext uri="{FF2B5EF4-FFF2-40B4-BE49-F238E27FC236}">
                <a16:creationId xmlns:a16="http://schemas.microsoft.com/office/drawing/2014/main" id="{4A5FEE7B-35EE-7F99-C7C6-5EBD6031C6B6}"/>
              </a:ext>
            </a:extLst>
          </p:cNvPr>
          <p:cNvSpPr/>
          <p:nvPr/>
        </p:nvSpPr>
        <p:spPr>
          <a:xfrm>
            <a:off x="1891747" y="2475258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olist_customers_dataset.csv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고객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17" name="모서리가 둥근 직사각형">
            <a:extLst>
              <a:ext uri="{FF2B5EF4-FFF2-40B4-BE49-F238E27FC236}">
                <a16:creationId xmlns:a16="http://schemas.microsoft.com/office/drawing/2014/main" id="{46C25A09-5166-DC17-5F3D-C138CB832DB0}"/>
              </a:ext>
            </a:extLst>
          </p:cNvPr>
          <p:cNvSpPr/>
          <p:nvPr/>
        </p:nvSpPr>
        <p:spPr>
          <a:xfrm>
            <a:off x="1891747" y="3048832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olist_geolocation_dataset.csv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지리적 위치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18" name="모서리가 둥근 직사각형">
            <a:extLst>
              <a:ext uri="{FF2B5EF4-FFF2-40B4-BE49-F238E27FC236}">
                <a16:creationId xmlns:a16="http://schemas.microsoft.com/office/drawing/2014/main" id="{FD5EF7A2-72A4-4DEF-B9F3-9077C5253D7E}"/>
              </a:ext>
            </a:extLst>
          </p:cNvPr>
          <p:cNvSpPr/>
          <p:nvPr/>
        </p:nvSpPr>
        <p:spPr>
          <a:xfrm>
            <a:off x="1891747" y="3619966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olist_order_payments_dataset.csv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결제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19" name="모서리가 둥근 직사각형">
            <a:extLst>
              <a:ext uri="{FF2B5EF4-FFF2-40B4-BE49-F238E27FC236}">
                <a16:creationId xmlns:a16="http://schemas.microsoft.com/office/drawing/2014/main" id="{B514EC7B-0DF3-6402-A72F-EBDA4DF02D93}"/>
              </a:ext>
            </a:extLst>
          </p:cNvPr>
          <p:cNvSpPr/>
          <p:nvPr/>
        </p:nvSpPr>
        <p:spPr>
          <a:xfrm>
            <a:off x="1877112" y="4186825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olist_order_reviews_dataset.csv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주문 리뷰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1" name="모서리가 둥근 직사각형">
            <a:extLst>
              <a:ext uri="{FF2B5EF4-FFF2-40B4-BE49-F238E27FC236}">
                <a16:creationId xmlns:a16="http://schemas.microsoft.com/office/drawing/2014/main" id="{E1BE05AC-2D17-EE05-0671-D1F4D288140B}"/>
              </a:ext>
            </a:extLst>
          </p:cNvPr>
          <p:cNvSpPr/>
          <p:nvPr/>
        </p:nvSpPr>
        <p:spPr>
          <a:xfrm>
            <a:off x="6868553" y="4184286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latin typeface="210 OmniGothic 030" panose="02020603020101020101" pitchFamily="18" charset="-127"/>
                <a:ea typeface="210 OmniGothic 030" panose="02020603020101020101" pitchFamily="18" charset="-127"/>
              </a:rPr>
              <a:t>product_category_name_translation.csv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2" name="모서리가 둥근 직사각형">
            <a:extLst>
              <a:ext uri="{FF2B5EF4-FFF2-40B4-BE49-F238E27FC236}">
                <a16:creationId xmlns:a16="http://schemas.microsoft.com/office/drawing/2014/main" id="{BC7FF4E5-2E1D-100A-DE5B-DB9DFB613576}"/>
              </a:ext>
            </a:extLst>
          </p:cNvPr>
          <p:cNvSpPr/>
          <p:nvPr/>
        </p:nvSpPr>
        <p:spPr>
          <a:xfrm>
            <a:off x="6868553" y="3621918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olist_sellers_dataset.csv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판매자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3" name="모서리가 둥근 직사각형">
            <a:extLst>
              <a:ext uri="{FF2B5EF4-FFF2-40B4-BE49-F238E27FC236}">
                <a16:creationId xmlns:a16="http://schemas.microsoft.com/office/drawing/2014/main" id="{BA598641-CC13-7F7D-22D6-73276D2A8315}"/>
              </a:ext>
            </a:extLst>
          </p:cNvPr>
          <p:cNvSpPr/>
          <p:nvPr/>
        </p:nvSpPr>
        <p:spPr>
          <a:xfrm>
            <a:off x="6868553" y="3042667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olist_products_dataset.csv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제품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4" name="모서리가 둥근 직사각형">
            <a:extLst>
              <a:ext uri="{FF2B5EF4-FFF2-40B4-BE49-F238E27FC236}">
                <a16:creationId xmlns:a16="http://schemas.microsoft.com/office/drawing/2014/main" id="{8CED2B21-0990-CE83-8196-7EC3988B629B}"/>
              </a:ext>
            </a:extLst>
          </p:cNvPr>
          <p:cNvSpPr/>
          <p:nvPr/>
        </p:nvSpPr>
        <p:spPr>
          <a:xfrm>
            <a:off x="6868553" y="2476268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olist_orders_dataset.csv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데이터세트 주문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5" name="모서리가 둥근 직사각형">
            <a:extLst>
              <a:ext uri="{FF2B5EF4-FFF2-40B4-BE49-F238E27FC236}">
                <a16:creationId xmlns:a16="http://schemas.microsoft.com/office/drawing/2014/main" id="{C848357F-7F48-BFAF-EAF5-54BF0E222E98}"/>
              </a:ext>
            </a:extLst>
          </p:cNvPr>
          <p:cNvSpPr/>
          <p:nvPr/>
        </p:nvSpPr>
        <p:spPr>
          <a:xfrm>
            <a:off x="1891747" y="5902754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olist_closed_deals_dataset.csv</a:t>
            </a:r>
            <a:r>
              <a:rPr lang="en" altLang="ko-Kore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마감된 거래 데이터 세트</a:t>
            </a:r>
            <a:r>
              <a:rPr lang="en-US" altLang="ko-KR" sz="1200" dirty="0">
                <a:effectLst/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6" name="모서리가 둥근 직사각형">
            <a:extLst>
              <a:ext uri="{FF2B5EF4-FFF2-40B4-BE49-F238E27FC236}">
                <a16:creationId xmlns:a16="http://schemas.microsoft.com/office/drawing/2014/main" id="{C5CD555F-94F5-64F9-0627-FE3F657C09F0}"/>
              </a:ext>
            </a:extLst>
          </p:cNvPr>
          <p:cNvSpPr/>
          <p:nvPr/>
        </p:nvSpPr>
        <p:spPr>
          <a:xfrm>
            <a:off x="6868553" y="5902753"/>
            <a:ext cx="4781316" cy="461665"/>
          </a:xfrm>
          <a:prstGeom prst="rect">
            <a:avLst/>
          </a:prstGeom>
          <a:solidFill>
            <a:srgbClr val="002060"/>
          </a:solidFill>
          <a:ln w="12700" cap="flat">
            <a:noFill/>
            <a:prstDash val="solid"/>
            <a:miter lim="800000"/>
          </a:ln>
          <a:effectLst>
            <a:outerShdw blurRad="50800" dist="38100" dir="2700000" rotWithShape="0">
              <a:srgbClr val="203864">
                <a:alpha val="40000"/>
              </a:srgbClr>
            </a:outerShdw>
          </a:effectLst>
        </p:spPr>
        <p:txBody>
          <a:bodyPr wrap="square" lIns="45713" tIns="45713" rIns="45713" bIns="45713" numCol="1" anchor="ctr">
            <a:noAutofit/>
          </a:bodyPr>
          <a:lstStyle/>
          <a:p>
            <a:pPr marL="0" marR="0" lvl="0" indent="0" algn="ctr" defTabSz="101581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  <a:sym typeface="KoPubWorld돋움체 Bold"/>
              </a:defRPr>
            </a:pPr>
            <a:r>
              <a:rPr lang="en" altLang="ko-Kore-KR" sz="1200" dirty="0" err="1">
                <a:latin typeface="210 OmniGothic 030" panose="02020603020101020101" pitchFamily="18" charset="-127"/>
                <a:ea typeface="210 OmniGothic 030" panose="02020603020101020101" pitchFamily="18" charset="-127"/>
              </a:rPr>
              <a:t>olist_closed_deals_dataset.csv</a:t>
            </a:r>
            <a:r>
              <a:rPr lang="en" altLang="ko-Kore-KR" sz="1200" dirty="0">
                <a:latin typeface="210 OmniGothic 030" panose="02020603020101020101" pitchFamily="18" charset="-127"/>
                <a:ea typeface="210 OmniGothic 030" panose="02020603020101020101" pitchFamily="18" charset="-127"/>
              </a:rPr>
              <a:t> (</a:t>
            </a:r>
            <a:r>
              <a:rPr lang="ko-KR" altLang="en-US" sz="1200" dirty="0">
                <a:latin typeface="210 OmniGothic 030" panose="02020603020101020101" pitchFamily="18" charset="-127"/>
                <a:ea typeface="210 OmniGothic 030" panose="02020603020101020101" pitchFamily="18" charset="-127"/>
              </a:rPr>
              <a:t>마케팅 적격 리드</a:t>
            </a:r>
            <a:r>
              <a:rPr lang="en-US" altLang="ko-KR" sz="1200" dirty="0">
                <a:latin typeface="210 OmniGothic 030" panose="02020603020101020101" pitchFamily="18" charset="-127"/>
                <a:ea typeface="210 OmniGothic 030" panose="02020603020101020101" pitchFamily="18" charset="-127"/>
              </a:rPr>
              <a:t>)</a:t>
            </a:r>
            <a:endParaRPr kumimoji="0" sz="12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_Pro Medium" pitchFamily="2" charset="-127"/>
              <a:sym typeface="KoPubWorld돋움체 Bold"/>
            </a:endParaRPr>
          </a:p>
        </p:txBody>
      </p:sp>
      <p:sp>
        <p:nvSpPr>
          <p:cNvPr id="27" name="TextBox 57">
            <a:extLst>
              <a:ext uri="{FF2B5EF4-FFF2-40B4-BE49-F238E27FC236}">
                <a16:creationId xmlns:a16="http://schemas.microsoft.com/office/drawing/2014/main" id="{0567DB88-8DEB-1F55-8A71-70E701B4F5AA}"/>
              </a:ext>
            </a:extLst>
          </p:cNvPr>
          <p:cNvSpPr txBox="1"/>
          <p:nvPr/>
        </p:nvSpPr>
        <p:spPr>
          <a:xfrm>
            <a:off x="1012410" y="5188467"/>
            <a:ext cx="4781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퍼널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40" panose="02020603020101020101" pitchFamily="18" charset="-127"/>
                <a:ea typeface="210 OmniGothic 040" panose="02020603020101020101" pitchFamily="18" charset="-127"/>
                <a:cs typeface="KoPubWorldDotum Medium" pitchFamily="2" charset="-127"/>
              </a:rPr>
              <a:t> 데이터셋</a:t>
            </a:r>
            <a:endParaRPr lang="en-US" altLang="ko-KR" sz="2000" dirty="0">
              <a:latin typeface="210 OmniGothic 040" panose="02020603020101020101" pitchFamily="18" charset="-127"/>
              <a:ea typeface="210 OmniGothic 040" panose="02020603020101020101" pitchFamily="18" charset="-127"/>
              <a:cs typeface="KoPubWorldDotum Medium" pitchFamily="2" charset="-127"/>
            </a:endParaRPr>
          </a:p>
        </p:txBody>
      </p:sp>
      <p:grpSp>
        <p:nvGrpSpPr>
          <p:cNvPr id="28" name="object 38">
            <a:extLst>
              <a:ext uri="{FF2B5EF4-FFF2-40B4-BE49-F238E27FC236}">
                <a16:creationId xmlns:a16="http://schemas.microsoft.com/office/drawing/2014/main" id="{7B1ACE50-9E4F-B0CF-3D21-B20667A6B663}"/>
              </a:ext>
            </a:extLst>
          </p:cNvPr>
          <p:cNvGrpSpPr/>
          <p:nvPr/>
        </p:nvGrpSpPr>
        <p:grpSpPr>
          <a:xfrm>
            <a:off x="923706" y="5123058"/>
            <a:ext cx="46000" cy="461010"/>
            <a:chOff x="416356" y="1102779"/>
            <a:chExt cx="44450" cy="461009"/>
          </a:xfrm>
        </p:grpSpPr>
        <p:sp>
          <p:nvSpPr>
            <p:cNvPr id="29" name="object 39">
              <a:extLst>
                <a:ext uri="{FF2B5EF4-FFF2-40B4-BE49-F238E27FC236}">
                  <a16:creationId xmlns:a16="http://schemas.microsoft.com/office/drawing/2014/main" id="{B8421A9C-B3CC-6FE4-74A9-608F69CEDA89}"/>
                </a:ext>
              </a:extLst>
            </p:cNvPr>
            <p:cNvSpPr/>
            <p:nvPr/>
          </p:nvSpPr>
          <p:spPr>
            <a:xfrm>
              <a:off x="416356" y="1103642"/>
              <a:ext cx="44450" cy="460375"/>
            </a:xfrm>
            <a:custGeom>
              <a:avLst/>
              <a:gdLst/>
              <a:ahLst/>
              <a:cxnLst/>
              <a:rect l="l" t="t" r="r" b="b"/>
              <a:pathLst>
                <a:path w="44450" h="460375">
                  <a:moveTo>
                    <a:pt x="44272" y="0"/>
                  </a:moveTo>
                  <a:lnTo>
                    <a:pt x="0" y="0"/>
                  </a:lnTo>
                  <a:lnTo>
                    <a:pt x="0" y="459841"/>
                  </a:lnTo>
                  <a:lnTo>
                    <a:pt x="44272" y="459841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70000"/>
              </a:scheme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endParaRPr>
            </a:p>
          </p:txBody>
        </p:sp>
        <p:sp>
          <p:nvSpPr>
            <p:cNvPr id="30" name="object 40">
              <a:extLst>
                <a:ext uri="{FF2B5EF4-FFF2-40B4-BE49-F238E27FC236}">
                  <a16:creationId xmlns:a16="http://schemas.microsoft.com/office/drawing/2014/main" id="{896CE4C1-F658-542E-4D29-6A0D3058ECBE}"/>
                </a:ext>
              </a:extLst>
            </p:cNvPr>
            <p:cNvSpPr/>
            <p:nvPr/>
          </p:nvSpPr>
          <p:spPr>
            <a:xfrm>
              <a:off x="416356" y="1102779"/>
              <a:ext cx="44450" cy="227965"/>
            </a:xfrm>
            <a:custGeom>
              <a:avLst/>
              <a:gdLst/>
              <a:ahLst/>
              <a:cxnLst/>
              <a:rect l="l" t="t" r="r" b="b"/>
              <a:pathLst>
                <a:path w="44450" h="227965">
                  <a:moveTo>
                    <a:pt x="44272" y="0"/>
                  </a:moveTo>
                  <a:lnTo>
                    <a:pt x="0" y="0"/>
                  </a:lnTo>
                  <a:lnTo>
                    <a:pt x="0" y="227368"/>
                  </a:lnTo>
                  <a:lnTo>
                    <a:pt x="44272" y="227368"/>
                  </a:lnTo>
                  <a:lnTo>
                    <a:pt x="44272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</p:spPr>
          <p:txBody>
            <a:bodyPr wrap="square" lIns="0" tIns="0" rIns="0" bIns="0" rtlCol="0"/>
            <a:lstStyle/>
            <a:p>
              <a:endParaRPr sz="1800" dirty="0"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endParaRPr>
            </a:p>
          </p:txBody>
        </p:sp>
      </p:grpSp>
      <p:sp>
        <p:nvSpPr>
          <p:cNvPr id="31" name="바닥글 개체 틀 7">
            <a:extLst>
              <a:ext uri="{FF2B5EF4-FFF2-40B4-BE49-F238E27FC236}">
                <a16:creationId xmlns:a16="http://schemas.microsoft.com/office/drawing/2014/main" id="{03D855B2-17E3-E701-B20D-612A69A96F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9059069" y="7086600"/>
            <a:ext cx="4032558" cy="430887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Brazilian E-Commerce Public Dataset by </a:t>
            </a:r>
            <a:r>
              <a:rPr kumimoji="0" lang="en-US" altLang="ko-KR" sz="1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OmniGothic 030" panose="02020603020101020101" pitchFamily="18" charset="-127"/>
                <a:ea typeface="210 OmniGothic 030" panose="02020603020101020101" pitchFamily="18" charset="-127"/>
                <a:cs typeface="KoPubWorldDotum Medium" pitchFamily="2" charset="-127"/>
              </a:rPr>
              <a:t>Olist</a:t>
            </a:r>
            <a:endParaRPr kumimoji="0" lang="ko-KR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OmniGothic 030" panose="02020603020101020101" pitchFamily="18" charset="-127"/>
              <a:ea typeface="210 OmniGothic 030" panose="02020603020101020101" pitchFamily="18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9113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24174</TotalTime>
  <Words>3686</Words>
  <Application>Microsoft Macintosh PowerPoint</Application>
  <PresentationFormat>사용자 지정</PresentationFormat>
  <Paragraphs>430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210 OmniGothic 030</vt:lpstr>
      <vt:lpstr>210 OmniGothic 040</vt:lpstr>
      <vt:lpstr>210 OmniGothic 050</vt:lpstr>
      <vt:lpstr>함초롬돋움</vt:lpstr>
      <vt:lpstr>KoPubWorld돋움체 Bold</vt:lpstr>
      <vt:lpstr>KoPubWorld돋움체 Light</vt:lpstr>
      <vt:lpstr>KoPubWorld돋움체 Medium</vt:lpstr>
      <vt:lpstr>KoPubWorld돋움체_Pro Medium</vt:lpstr>
      <vt:lpstr>KOPUBWORLDDOTUM MEDIUM</vt:lpstr>
      <vt:lpstr>KOPUBWORLDDOTUM MEDIUM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0405_샘랩ir자료</dc:title>
  <dc:creator>goodt</dc:creator>
  <cp:lastModifiedBy>정윤희</cp:lastModifiedBy>
  <cp:revision>1063</cp:revision>
  <dcterms:created xsi:type="dcterms:W3CDTF">2023-05-18T15:04:00Z</dcterms:created>
  <dcterms:modified xsi:type="dcterms:W3CDTF">2024-10-02T04:17:28Z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B667133A2724CA9D412C6664D1A744E1_42</vt:lpwstr>
  </property>
  <property fmtid="{D5CDD505-2E9C-101B-9397-08002B2CF9AE}" pid="3" name="KSOProductBuildVer">
    <vt:lpwstr>2052-5.4.0.7913</vt:lpwstr>
  </property>
</Properties>
</file>